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1" r:id="rId22"/>
    <p:sldId id="282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0"/>
  </p:normalViewPr>
  <p:slideViewPr>
    <p:cSldViewPr snapToGrid="0" snapToObjects="1">
      <p:cViewPr varScale="1">
        <p:scale>
          <a:sx n="61" d="100"/>
          <a:sy n="61" d="100"/>
        </p:scale>
        <p:origin x="18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states not to be reached in yellow boxes </a:t>
            </a:r>
          </a:p>
          <a:p>
            <a:r>
              <a:t>transitions to be taken through yellow arrows.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Holistic!!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900853" y="1408853"/>
            <a:ext cx="11203094" cy="1219201"/>
          </a:xfrm>
          <a:prstGeom prst="rect">
            <a:avLst/>
          </a:prstGeom>
        </p:spPr>
        <p:txBody>
          <a:bodyPr lIns="27093" tIns="27093" rIns="27093" bIns="27093">
            <a:noAutofit/>
          </a:bodyPr>
          <a:lstStyle>
            <a:lvl1pPr algn="l" defTabSz="587022">
              <a:defRPr sz="7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900853" y="2898986"/>
            <a:ext cx="11203094" cy="4958081"/>
          </a:xfrm>
          <a:prstGeom prst="rect">
            <a:avLst/>
          </a:prstGeom>
        </p:spPr>
        <p:txBody>
          <a:bodyPr lIns="27093" tIns="27093" rIns="27093" bIns="27093" anchor="t">
            <a:noAutofit/>
          </a:bodyPr>
          <a:lstStyle>
            <a:lvl1pPr marL="449791" indent="-449791" defTabSz="587022">
              <a:spcBef>
                <a:spcPts val="4100"/>
              </a:spcBef>
              <a:buSzPct val="125000"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84791" indent="-449791" defTabSz="587022">
              <a:spcBef>
                <a:spcPts val="4100"/>
              </a:spcBef>
              <a:buSzPct val="125000"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719791" indent="-449791" defTabSz="587022">
              <a:spcBef>
                <a:spcPts val="4100"/>
              </a:spcBef>
              <a:buSzPct val="125000"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354791" indent="-449791" defTabSz="587022">
              <a:spcBef>
                <a:spcPts val="4100"/>
              </a:spcBef>
              <a:buSzPct val="125000"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989791" indent="-449791" defTabSz="587022">
              <a:spcBef>
                <a:spcPts val="4100"/>
              </a:spcBef>
              <a:buSzPct val="125000"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590" y="8195733"/>
            <a:ext cx="292846" cy="276893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oth 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4878859" y="1219199"/>
            <a:ext cx="10345536" cy="731520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714374" y="1552574"/>
            <a:ext cx="11828334" cy="1619251"/>
          </a:xfrm>
          <a:prstGeom prst="rect">
            <a:avLst/>
          </a:prstGeom>
        </p:spPr>
        <p:txBody>
          <a:bodyPr lIns="38100" tIns="38100" rIns="38100" bIns="38100"/>
          <a:lstStyle>
            <a:lvl1pPr algn="l">
              <a:defRPr sz="7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xfrm>
            <a:off x="714374" y="3171824"/>
            <a:ext cx="11944140" cy="4714877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0" indent="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2286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4572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6858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9144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647" y="8144616"/>
            <a:ext cx="314860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oth Two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4878859" y="1219199"/>
            <a:ext cx="10345536" cy="731520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714374" y="1552574"/>
            <a:ext cx="11828334" cy="1619251"/>
          </a:xfrm>
          <a:prstGeom prst="rect">
            <a:avLst/>
          </a:prstGeom>
        </p:spPr>
        <p:txBody>
          <a:bodyPr lIns="38100" tIns="38100" rIns="38100" bIns="38100"/>
          <a:lstStyle>
            <a:lvl1pPr algn="l">
              <a:defRPr sz="7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1"/>
          </p:nvPr>
        </p:nvSpPr>
        <p:spPr>
          <a:xfrm>
            <a:off x="714374" y="3171824"/>
            <a:ext cx="11944140" cy="4714877"/>
          </a:xfrm>
          <a:prstGeom prst="rect">
            <a:avLst/>
          </a:prstGeom>
        </p:spPr>
        <p:txBody>
          <a:bodyPr lIns="38100" tIns="38100" rIns="38100" bIns="38100" numCol="2" spcCol="597206" anchor="t">
            <a:noAutofit/>
          </a:bodyPr>
          <a:lstStyle>
            <a:lvl1pPr marL="0" indent="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2286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4572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6858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9144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647" y="8144616"/>
            <a:ext cx="314860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oth N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714374" y="1552574"/>
            <a:ext cx="11828334" cy="1619251"/>
          </a:xfrm>
          <a:prstGeom prst="rect">
            <a:avLst/>
          </a:prstGeom>
        </p:spPr>
        <p:txBody>
          <a:bodyPr lIns="38100" tIns="38100" rIns="38100" bIns="38100"/>
          <a:lstStyle>
            <a:lvl1pPr algn="l">
              <a:defRPr sz="7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714374" y="3171824"/>
            <a:ext cx="11944140" cy="4714877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0" indent="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2286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4572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6858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914400"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647" y="8144616"/>
            <a:ext cx="314860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nitial_coin_offering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58" y="6926009"/>
            <a:ext cx="3873016" cy="3147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601" y="7162853"/>
            <a:ext cx="2878307" cy="253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ophia Drossopoulou Imperial College London and MSR Cambridge  in collaboration with James Noble and Julian Maccay (VU Wellington), Toby Murray (Uni Melbourne) , Mark Miller (Agorics),  and Susan Eisenbach,  Shupeng Loh  and Emil Klasan (Imperial)"/>
          <p:cNvSpPr txBox="1"/>
          <p:nvPr/>
        </p:nvSpPr>
        <p:spPr>
          <a:xfrm>
            <a:off x="1025992" y="2430297"/>
            <a:ext cx="11268670" cy="354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554990">
              <a:defRPr sz="608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609" b="0">
                <a:latin typeface="+mn-lt"/>
                <a:ea typeface="+mn-ea"/>
                <a:cs typeface="+mn-cs"/>
                <a:sym typeface="Helvetica Light"/>
              </a:rPr>
              <a:t>Sophia Drossopoulou</a:t>
            </a:r>
            <a:br>
              <a:rPr sz="3609"/>
            </a:br>
            <a:r>
              <a:rPr sz="3609" b="0">
                <a:latin typeface="+mn-lt"/>
                <a:ea typeface="+mn-ea"/>
                <a:cs typeface="+mn-cs"/>
                <a:sym typeface="Helvetica Light"/>
              </a:rPr>
              <a:t>Imperial College London and MSR Cambridge</a:t>
            </a:r>
            <a:br>
              <a:rPr sz="3609" b="0">
                <a:latin typeface="+mn-lt"/>
                <a:ea typeface="+mn-ea"/>
                <a:cs typeface="+mn-cs"/>
                <a:sym typeface="Helvetica Light"/>
              </a:rPr>
            </a:br>
            <a:br>
              <a:rPr sz="3609" b="0">
                <a:latin typeface="+mn-lt"/>
                <a:ea typeface="+mn-ea"/>
                <a:cs typeface="+mn-cs"/>
                <a:sym typeface="Helvetica Light"/>
              </a:rPr>
            </a:br>
            <a:r>
              <a:rPr sz="3040" b="0"/>
              <a:t>in collaboration with James Noble and Julian Maccay (VU Wellington), Toby Murray (Uni Melbourne) , Mark Miller (Agorics), </a:t>
            </a:r>
            <a:br>
              <a:rPr sz="3040" b="0"/>
            </a:br>
            <a:r>
              <a:rPr sz="3040" b="0"/>
              <a:t>and Susan Eisenbach,  Shupeng Loh  and Emil Klasan (Imperial)</a:t>
            </a:r>
          </a:p>
        </p:txBody>
      </p:sp>
      <p:sp>
        <p:nvSpPr>
          <p:cNvPr id="161" name="Holistic Specifications for Robust Code"/>
          <p:cNvSpPr txBox="1">
            <a:spLocks noGrp="1"/>
          </p:cNvSpPr>
          <p:nvPr>
            <p:ph type="ctrTitle"/>
          </p:nvPr>
        </p:nvSpPr>
        <p:spPr>
          <a:xfrm>
            <a:off x="494297" y="69907"/>
            <a:ext cx="11457406" cy="2538995"/>
          </a:xfrm>
          <a:prstGeom prst="rect">
            <a:avLst/>
          </a:prstGeom>
        </p:spPr>
        <p:txBody>
          <a:bodyPr/>
          <a:lstStyle/>
          <a:p>
            <a:pPr>
              <a:defRPr sz="4900" b="1">
                <a:solidFill>
                  <a:schemeClr val="accent4">
                    <a:satOff val="1488"/>
                    <a:lumOff val="-724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7800"/>
              <a:t>Holistic Specifications</a:t>
            </a:r>
            <a:br>
              <a:rPr sz="7800"/>
            </a:br>
            <a:r>
              <a:rPr sz="7800"/>
              <a:t>for Robust Code</a:t>
            </a:r>
          </a:p>
        </p:txBody>
      </p:sp>
      <p:pic>
        <p:nvPicPr>
          <p:cNvPr id="162" name="Screenshot 2018-11-07 at 18.04.38.png" descr="Screenshot 2018-11-07 at 18.04.3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724" y="7158234"/>
            <a:ext cx="2108339" cy="2683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shot 2020-03-24 at 13.53.35.png" descr="Screenshot 2020-03-24 at 13.53.3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801" y="7230407"/>
            <a:ext cx="2334512" cy="2538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8749" y="8561319"/>
            <a:ext cx="1760620" cy="1299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990" y="6958658"/>
            <a:ext cx="2793731" cy="2947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8749" y="7028120"/>
            <a:ext cx="1071289" cy="1101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/>
          </p:nvPr>
        </p:nvSpPr>
        <p:spPr>
          <a:xfrm>
            <a:off x="258233" y="315515"/>
            <a:ext cx="12209001" cy="1402624"/>
          </a:xfrm>
          <a:prstGeom prst="rect">
            <a:avLst/>
          </a:prstGeom>
        </p:spPr>
        <p:txBody>
          <a:bodyPr/>
          <a:lstStyle/>
          <a:p>
            <a:pPr defTabSz="408940">
              <a:defRPr sz="462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8" name="Traditional Specifications do not adequately address Robustness…"/>
          <p:cNvSpPr txBox="1">
            <a:spLocks noGrp="1"/>
          </p:cNvSpPr>
          <p:nvPr>
            <p:ph type="body" idx="1"/>
          </p:nvPr>
        </p:nvSpPr>
        <p:spPr>
          <a:xfrm>
            <a:off x="661300" y="764629"/>
            <a:ext cx="11682200" cy="8224342"/>
          </a:xfrm>
          <a:prstGeom prst="rect">
            <a:avLst/>
          </a:prstGeom>
        </p:spPr>
        <p:txBody>
          <a:bodyPr/>
          <a:lstStyle/>
          <a:p>
            <a:pPr>
              <a:defRPr sz="3000">
                <a:solidFill>
                  <a:schemeClr val="accent5"/>
                </a:solidFill>
              </a:defRPr>
            </a:pPr>
            <a:r>
              <a:t>Traditional Specifications do not adequately address Robustness</a:t>
            </a:r>
          </a:p>
          <a:p>
            <a:pPr>
              <a:defRPr sz="3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Holistic Specifications — Summary Examples</a:t>
            </a:r>
          </a:p>
          <a:p>
            <a:pPr>
              <a:defRPr sz="3000">
                <a:solidFill>
                  <a:schemeClr val="accent5"/>
                </a:solidFill>
              </a:defRPr>
            </a:pPr>
            <a:r>
              <a:t>Holistic Specification Semantics</a:t>
            </a:r>
          </a:p>
        </p:txBody>
      </p:sp>
      <p:sp>
        <p:nvSpPr>
          <p:cNvPr id="259" name="Today"/>
          <p:cNvSpPr txBox="1"/>
          <p:nvPr/>
        </p:nvSpPr>
        <p:spPr>
          <a:xfrm>
            <a:off x="855142" y="-1831314"/>
            <a:ext cx="11294517" cy="3267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6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Today</a:t>
            </a:r>
          </a:p>
        </p:txBody>
      </p:sp>
      <p:sp>
        <p:nvSpPr>
          <p:cNvPr id="2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pace"/>
          <p:cNvSpPr/>
          <p:nvPr/>
        </p:nvSpPr>
        <p:spPr>
          <a:xfrm>
            <a:off x="1345824" y="6747877"/>
            <a:ext cx="10797405" cy="724896"/>
          </a:xfrm>
          <a:prstGeom prst="rect">
            <a:avLst/>
          </a:prstGeom>
          <a:solidFill>
            <a:srgbClr val="DBB3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space</a:t>
            </a:r>
          </a:p>
        </p:txBody>
      </p:sp>
      <p:sp>
        <p:nvSpPr>
          <p:cNvPr id="263" name="control"/>
          <p:cNvSpPr/>
          <p:nvPr/>
        </p:nvSpPr>
        <p:spPr>
          <a:xfrm>
            <a:off x="1345824" y="7670028"/>
            <a:ext cx="10797405" cy="724897"/>
          </a:xfrm>
          <a:prstGeom prst="rect">
            <a:avLst/>
          </a:prstGeom>
          <a:solidFill>
            <a:srgbClr val="DBB3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control</a:t>
            </a:r>
          </a:p>
        </p:txBody>
      </p:sp>
      <p:sp>
        <p:nvSpPr>
          <p:cNvPr id="264" name="time"/>
          <p:cNvSpPr/>
          <p:nvPr/>
        </p:nvSpPr>
        <p:spPr>
          <a:xfrm>
            <a:off x="1345824" y="5900282"/>
            <a:ext cx="10797405" cy="724896"/>
          </a:xfrm>
          <a:prstGeom prst="rect">
            <a:avLst/>
          </a:prstGeom>
          <a:solidFill>
            <a:srgbClr val="DBB3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265" name="authority"/>
          <p:cNvSpPr/>
          <p:nvPr/>
        </p:nvSpPr>
        <p:spPr>
          <a:xfrm>
            <a:off x="1345824" y="4999065"/>
            <a:ext cx="10797405" cy="724896"/>
          </a:xfrm>
          <a:prstGeom prst="rect">
            <a:avLst/>
          </a:prstGeom>
          <a:solidFill>
            <a:srgbClr val="DBB3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authority</a:t>
            </a:r>
          </a:p>
        </p:txBody>
      </p:sp>
      <p:sp>
        <p:nvSpPr>
          <p:cNvPr id="266" name="permission"/>
          <p:cNvSpPr/>
          <p:nvPr/>
        </p:nvSpPr>
        <p:spPr>
          <a:xfrm>
            <a:off x="1345824" y="4094318"/>
            <a:ext cx="10797405" cy="724896"/>
          </a:xfrm>
          <a:prstGeom prst="rect">
            <a:avLst/>
          </a:prstGeom>
          <a:solidFill>
            <a:srgbClr val="DBB3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permission</a:t>
            </a:r>
          </a:p>
        </p:txBody>
      </p:sp>
      <p:sp>
        <p:nvSpPr>
          <p:cNvPr id="267" name="Holistic Assertions — summary"/>
          <p:cNvSpPr txBox="1"/>
          <p:nvPr/>
        </p:nvSpPr>
        <p:spPr>
          <a:xfrm>
            <a:off x="855141" y="234000"/>
            <a:ext cx="11294517" cy="1057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Holistic Assertions — summary</a:t>
            </a:r>
          </a:p>
        </p:txBody>
      </p:sp>
      <p:sp>
        <p:nvSpPr>
          <p:cNvPr id="268" name="A   ::=   e&gt;e    |   e=e     |    …"/>
          <p:cNvSpPr txBox="1"/>
          <p:nvPr/>
        </p:nvSpPr>
        <p:spPr>
          <a:xfrm>
            <a:off x="882960" y="2589589"/>
            <a:ext cx="92770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</a:t>
            </a:r>
            <a:r>
              <a:t>   ::=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e&gt;e</a:t>
            </a:r>
            <a:r>
              <a:t>    |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e=e</a:t>
            </a:r>
            <a:r>
              <a:t>    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 …</a:t>
            </a:r>
          </a:p>
        </p:txBody>
      </p:sp>
      <p:sp>
        <p:nvSpPr>
          <p:cNvPr id="269" name="|  A → A  |   A ∧ A  |     ∃x. A      |  …"/>
          <p:cNvSpPr txBox="1"/>
          <p:nvPr/>
        </p:nvSpPr>
        <p:spPr>
          <a:xfrm>
            <a:off x="1515094" y="3260856"/>
            <a:ext cx="8012771" cy="671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→ A</a:t>
            </a:r>
            <a:r>
              <a:t>  |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∧ A</a:t>
            </a:r>
            <a:r>
              <a:t>  |     </a:t>
            </a:r>
            <a:r>
              <a:rPr sz="3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∃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x. A</a:t>
            </a:r>
            <a:r>
              <a:t>      |  …</a:t>
            </a:r>
          </a:p>
        </p:txBody>
      </p:sp>
      <p:sp>
        <p:nvSpPr>
          <p:cNvPr id="270" name="e   ::=  this |  x |  e.fld     |      …"/>
          <p:cNvSpPr txBox="1"/>
          <p:nvPr/>
        </p:nvSpPr>
        <p:spPr>
          <a:xfrm>
            <a:off x="899452" y="1768766"/>
            <a:ext cx="112058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</a:t>
            </a:r>
            <a:r>
              <a:t>   ::=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this</a:t>
            </a:r>
            <a:r>
              <a:t>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x</a:t>
            </a:r>
            <a:r>
              <a:t>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e.fld</a:t>
            </a:r>
            <a:r>
              <a:t>     |  </a:t>
            </a:r>
            <a:r>
              <a:rPr>
                <a:solidFill>
                  <a:schemeClr val="accent2">
                    <a:hueOff val="-902888"/>
                    <a:satOff val="-15377"/>
                    <a:lumOff val="-12864"/>
                  </a:schemeClr>
                </a:solidFill>
              </a:rPr>
              <a:t> </a:t>
            </a:r>
            <a:r>
              <a:t>   …   </a:t>
            </a:r>
          </a:p>
        </p:txBody>
      </p:sp>
      <p:sp>
        <p:nvSpPr>
          <p:cNvPr id="271" name="|  Access(e,e’)"/>
          <p:cNvSpPr txBox="1"/>
          <p:nvPr/>
        </p:nvSpPr>
        <p:spPr>
          <a:xfrm>
            <a:off x="1504700" y="4094314"/>
            <a:ext cx="9498178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Access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(e,e’)</a:t>
            </a:r>
            <a:r>
              <a:t>                     </a:t>
            </a:r>
          </a:p>
        </p:txBody>
      </p:sp>
      <p:sp>
        <p:nvSpPr>
          <p:cNvPr id="272" name="|  Changes(e)"/>
          <p:cNvSpPr txBox="1"/>
          <p:nvPr/>
        </p:nvSpPr>
        <p:spPr>
          <a:xfrm>
            <a:off x="1473135" y="4980766"/>
            <a:ext cx="801277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Changes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(e)</a:t>
            </a:r>
            <a:r>
              <a:t>   </a:t>
            </a:r>
          </a:p>
        </p:txBody>
      </p:sp>
      <p:sp>
        <p:nvSpPr>
          <p:cNvPr id="273" name="|  Will(A)   |  Was(A)"/>
          <p:cNvSpPr txBox="1"/>
          <p:nvPr/>
        </p:nvSpPr>
        <p:spPr>
          <a:xfrm>
            <a:off x="1473135" y="5830568"/>
            <a:ext cx="801277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 b="1">
                <a:solidFill>
                  <a:schemeClr val="accent2">
                    <a:hueOff val="-902888"/>
                    <a:satOff val="-15377"/>
                    <a:lumOff val="-12864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Will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A)</a:t>
            </a:r>
            <a:r>
              <a:t>   |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Was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(A)</a:t>
            </a:r>
          </a:p>
        </p:txBody>
      </p:sp>
      <p:sp>
        <p:nvSpPr>
          <p:cNvPr id="274" name="|  x.Calls(y,m,z1,..zn)"/>
          <p:cNvSpPr txBox="1"/>
          <p:nvPr/>
        </p:nvSpPr>
        <p:spPr>
          <a:xfrm>
            <a:off x="1473135" y="7670025"/>
            <a:ext cx="801277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x.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Calls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(y,m,z1,..zn)</a:t>
            </a:r>
            <a:r>
              <a:t> </a:t>
            </a:r>
          </a:p>
        </p:txBody>
      </p:sp>
      <p:sp>
        <p:nvSpPr>
          <p:cNvPr id="275" name="|  A in S  |  External(e)"/>
          <p:cNvSpPr txBox="1"/>
          <p:nvPr/>
        </p:nvSpPr>
        <p:spPr>
          <a:xfrm>
            <a:off x="1473135" y="6801499"/>
            <a:ext cx="801277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in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S  </a:t>
            </a:r>
            <a:r>
              <a:t>|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External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(e)</a:t>
            </a:r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77" name="trust"/>
          <p:cNvSpPr/>
          <p:nvPr/>
        </p:nvSpPr>
        <p:spPr>
          <a:xfrm>
            <a:off x="1345824" y="8622233"/>
            <a:ext cx="10797405" cy="724896"/>
          </a:xfrm>
          <a:prstGeom prst="rect">
            <a:avLst/>
          </a:prstGeom>
          <a:solidFill>
            <a:srgbClr val="DBB3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trust</a:t>
            </a:r>
          </a:p>
        </p:txBody>
      </p:sp>
      <p:sp>
        <p:nvSpPr>
          <p:cNvPr id="278" name="|  x obeys A"/>
          <p:cNvSpPr txBox="1"/>
          <p:nvPr/>
        </p:nvSpPr>
        <p:spPr>
          <a:xfrm>
            <a:off x="1515093" y="8622229"/>
            <a:ext cx="8012772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x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obeys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13" animBg="1" advAuto="0"/>
      <p:bldP spid="263" grpId="14" animBg="1" advAuto="0"/>
      <p:bldP spid="264" grpId="12" animBg="1" advAuto="0"/>
      <p:bldP spid="265" grpId="11" animBg="1" advAuto="0"/>
      <p:bldP spid="266" grpId="10" animBg="1" advAuto="0"/>
      <p:bldP spid="268" grpId="2" animBg="1" advAuto="0"/>
      <p:bldP spid="269" grpId="3" animBg="1" advAuto="0"/>
      <p:bldP spid="270" grpId="1" animBg="1" advAuto="0"/>
      <p:bldP spid="271" grpId="4" animBg="1" advAuto="0"/>
      <p:bldP spid="272" grpId="5" animBg="1" advAuto="0"/>
      <p:bldP spid="273" grpId="6" animBg="1" advAuto="0"/>
      <p:bldP spid="274" grpId="8" animBg="1" advAuto="0"/>
      <p:bldP spid="275" grpId="7" animBg="1" advAuto="0"/>
      <p:bldP spid="277" grpId="15" animBg="1" advAuto="0"/>
      <p:bldP spid="278" grpId="9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ERC2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/>
                </a:solidFill>
              </a:defRPr>
            </a:pPr>
            <a:r>
              <a:t>ERC20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DAO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DOM attenuation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Bank &amp; Account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Escrow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82" name="Holistic Assertions — examples"/>
          <p:cNvSpPr txBox="1"/>
          <p:nvPr/>
        </p:nvSpPr>
        <p:spPr>
          <a:xfrm>
            <a:off x="708286" y="527712"/>
            <a:ext cx="11294517" cy="105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Holistic Assertions — examples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Example1: ERC20"/>
          <p:cNvSpPr txBox="1">
            <a:spLocks noGrp="1"/>
          </p:cNvSpPr>
          <p:nvPr>
            <p:ph type="title"/>
          </p:nvPr>
        </p:nvSpPr>
        <p:spPr>
          <a:xfrm>
            <a:off x="490953" y="106936"/>
            <a:ext cx="11099801" cy="2048967"/>
          </a:xfrm>
          <a:prstGeom prst="rect">
            <a:avLst/>
          </a:prstGeom>
        </p:spPr>
        <p:txBody>
          <a:bodyPr/>
          <a:lstStyle/>
          <a:p>
            <a:pPr>
              <a:defRPr sz="5400">
                <a:solidFill>
                  <a:schemeClr val="accent5"/>
                </a:solidFill>
              </a:defRPr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Example1:</a:t>
            </a:r>
            <a:r>
              <a:t> ERC20 </a:t>
            </a:r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86" name="Text"/>
          <p:cNvSpPr txBox="1"/>
          <p:nvPr/>
        </p:nvSpPr>
        <p:spPr>
          <a:xfrm>
            <a:off x="472942" y="8276662"/>
            <a:ext cx="1162987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br/>
            <a:endParaRPr/>
          </a:p>
        </p:txBody>
      </p:sp>
      <p:sp>
        <p:nvSpPr>
          <p:cNvPr id="287" name="a popular standard for initial coin offerings; allows clients to buy and transfer tokens, and to designate other clients to transfer on their behalf."/>
          <p:cNvSpPr txBox="1"/>
          <p:nvPr/>
        </p:nvSpPr>
        <p:spPr>
          <a:xfrm>
            <a:off x="399242" y="2504535"/>
            <a:ext cx="1220631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a popular standard for </a:t>
            </a:r>
            <a:r>
              <a:rPr>
                <a:hlinkClick r:id="rId2"/>
              </a:rPr>
              <a:t>initial coin offering</a:t>
            </a:r>
            <a:r>
              <a:t>s</a:t>
            </a:r>
            <a:r>
              <a:rPr sz="2200"/>
              <a:t>;</a:t>
            </a:r>
            <a:r>
              <a:t> allows clients to buy and transfer tokens, and to designate other clients to transfer on their behalf.    </a:t>
            </a:r>
          </a:p>
        </p:txBody>
      </p:sp>
      <p:sp>
        <p:nvSpPr>
          <p:cNvPr id="288" name="In particular, a client may call -  transfer:            transfer some of her tokens to another clients,…"/>
          <p:cNvSpPr txBox="1"/>
          <p:nvPr/>
        </p:nvSpPr>
        <p:spPr>
          <a:xfrm>
            <a:off x="399242" y="4048485"/>
            <a:ext cx="12206315" cy="233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In particular, a client may call</a:t>
            </a:r>
            <a:br/>
            <a:r>
              <a:t>-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transfer</a:t>
            </a:r>
            <a:r>
              <a:t>:            transfer some of her tokens to another clients,  </a:t>
            </a:r>
          </a:p>
          <a:p>
            <a:pPr marL="345722" indent="-345722" algn="l">
              <a:buSzPct val="75000"/>
              <a:buChar char="-"/>
              <a:defRPr sz="2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approve</a:t>
            </a:r>
            <a:r>
              <a:t>:              authorise another client to transfer some of her  tokens </a:t>
            </a:r>
            <a:br/>
            <a:r>
              <a:t>                                                                                               on her behalf. </a:t>
            </a:r>
          </a:p>
          <a:p>
            <a:pPr marL="345722" indent="-345722" algn="l">
              <a:buSzPct val="75000"/>
              <a:buChar char="-"/>
              <a:defRPr sz="2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transferFrom</a:t>
            </a:r>
            <a:r>
              <a:t>:    cause another client’s  tokens to be transferred</a:t>
            </a:r>
          </a:p>
        </p:txBody>
      </p:sp>
      <p:sp>
        <p:nvSpPr>
          <p:cNvPr id="289" name="Moreover, ERC20 keeps for each client   -  balance            the number of tokens she owns"/>
          <p:cNvSpPr txBox="1"/>
          <p:nvPr/>
        </p:nvSpPr>
        <p:spPr>
          <a:xfrm>
            <a:off x="399242" y="7579005"/>
            <a:ext cx="12206315" cy="1421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Moreover, ERC20 keeps for each client  </a:t>
            </a:r>
            <a:br/>
            <a:r>
              <a:t>-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balance</a:t>
            </a:r>
            <a:r>
              <a:t>            the number of tokens she owns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8092142" y="5048255"/>
            <a:ext cx="1049963" cy="830909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1981175" y="5048255"/>
            <a:ext cx="1049964" cy="830909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94" name="A"/>
          <p:cNvSpPr txBox="1"/>
          <p:nvPr/>
        </p:nvSpPr>
        <p:spPr>
          <a:xfrm>
            <a:off x="2254273" y="5197009"/>
            <a:ext cx="5037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</a:t>
            </a:r>
          </a:p>
        </p:txBody>
      </p:sp>
      <p:sp>
        <p:nvSpPr>
          <p:cNvPr id="295" name="{   x calls  y.f(args)  }"/>
          <p:cNvSpPr txBox="1"/>
          <p:nvPr/>
        </p:nvSpPr>
        <p:spPr>
          <a:xfrm>
            <a:off x="3526577" y="5197006"/>
            <a:ext cx="4635147" cy="53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{ 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x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calls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y.f(args)</a:t>
            </a:r>
            <a:r>
              <a:t>  }</a:t>
            </a:r>
          </a:p>
        </p:txBody>
      </p:sp>
      <p:sp>
        <p:nvSpPr>
          <p:cNvPr id="296" name="A’"/>
          <p:cNvSpPr txBox="1"/>
          <p:nvPr/>
        </p:nvSpPr>
        <p:spPr>
          <a:xfrm>
            <a:off x="8363451" y="5197006"/>
            <a:ext cx="830423" cy="53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chemeClr val="accent2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t>’</a:t>
            </a:r>
          </a:p>
        </p:txBody>
      </p:sp>
      <p:sp>
        <p:nvSpPr>
          <p:cNvPr id="297" name="postcondition"/>
          <p:cNvSpPr/>
          <p:nvPr/>
        </p:nvSpPr>
        <p:spPr>
          <a:xfrm>
            <a:off x="7112570" y="8116775"/>
            <a:ext cx="3009216" cy="812801"/>
          </a:xfrm>
          <a:prstGeom prst="wedgeEllipseCallout">
            <a:avLst>
              <a:gd name="adj1" fmla="val 1388"/>
              <a:gd name="adj2" fmla="val -333996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postcondition</a:t>
            </a:r>
          </a:p>
        </p:txBody>
      </p:sp>
      <p:sp>
        <p:nvSpPr>
          <p:cNvPr id="298" name="precondition"/>
          <p:cNvSpPr/>
          <p:nvPr/>
        </p:nvSpPr>
        <p:spPr>
          <a:xfrm>
            <a:off x="1001603" y="8111814"/>
            <a:ext cx="3009217" cy="812801"/>
          </a:xfrm>
          <a:prstGeom prst="wedgeEllipseCallout">
            <a:avLst>
              <a:gd name="adj1" fmla="val 312"/>
              <a:gd name="adj2" fmla="val -332746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precondition</a:t>
            </a:r>
          </a:p>
        </p:txBody>
      </p:sp>
      <p:sp>
        <p:nvSpPr>
          <p:cNvPr id="299" name="If A hods,      and  x calls  y.f(args),      then,   A’ holds after the call"/>
          <p:cNvSpPr txBox="1"/>
          <p:nvPr/>
        </p:nvSpPr>
        <p:spPr>
          <a:xfrm>
            <a:off x="809646" y="6526573"/>
            <a:ext cx="11493847" cy="5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If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t> hods,      and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x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calls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y.f(args)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,</a:t>
            </a:r>
            <a:r>
              <a:t>      then, 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A’</a:t>
            </a:r>
            <a:r>
              <a:t> holds after the call</a:t>
            </a:r>
          </a:p>
        </p:txBody>
      </p:sp>
      <p:pic>
        <p:nvPicPr>
          <p:cNvPr id="300" name="Screenshot 2018-11-08 at 09.42.27.png" descr="Screenshot 2018-11-08 at 09.42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20" y="997574"/>
            <a:ext cx="12465698" cy="8389362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lassical specs - Hoare triples"/>
          <p:cNvSpPr txBox="1">
            <a:spLocks noGrp="1"/>
          </p:cNvSpPr>
          <p:nvPr>
            <p:ph type="title"/>
          </p:nvPr>
        </p:nvSpPr>
        <p:spPr>
          <a:xfrm>
            <a:off x="952500" y="925131"/>
            <a:ext cx="11099800" cy="2048968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classical specs - Hoare triples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6" animBg="1" advAuto="0"/>
      <p:bldP spid="292" grpId="7" animBg="1" advAuto="0"/>
      <p:bldP spid="294" grpId="2" build="p" bldLvl="5" animBg="1" advAuto="0"/>
      <p:bldP spid="295" grpId="3" build="p" bldLvl="5" animBg="1" advAuto="0"/>
      <p:bldP spid="296" grpId="4" build="p" bldLvl="5" animBg="1" advAuto="0"/>
      <p:bldP spid="297" grpId="8" animBg="1" advAuto="0"/>
      <p:bldP spid="298" grpId="9" animBg="1" advAuto="0"/>
      <p:bldP spid="299" grpId="5" build="p" bldLvl="5" animBg="1" advAuto="0"/>
      <p:bldP spid="300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ffect"/>
          <p:cNvSpPr/>
          <p:nvPr/>
        </p:nvSpPr>
        <p:spPr>
          <a:xfrm>
            <a:off x="7199399" y="8479103"/>
            <a:ext cx="5138131" cy="1172319"/>
          </a:xfrm>
          <a:prstGeom prst="wedgeEllipseCallout">
            <a:avLst>
              <a:gd name="adj1" fmla="val 604"/>
              <a:gd name="adj2" fmla="val -125576"/>
            </a:avLst>
          </a:prstGeom>
          <a:solidFill>
            <a:srgbClr val="F3B57B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effect</a:t>
            </a:r>
          </a:p>
        </p:txBody>
      </p:sp>
      <p:sp>
        <p:nvSpPr>
          <p:cNvPr id="304" name="sufficient condition"/>
          <p:cNvSpPr/>
          <p:nvPr/>
        </p:nvSpPr>
        <p:spPr>
          <a:xfrm>
            <a:off x="254102" y="8583252"/>
            <a:ext cx="5138131" cy="1172318"/>
          </a:xfrm>
          <a:prstGeom prst="wedgeEllipseCallout">
            <a:avLst>
              <a:gd name="adj1" fmla="val 393"/>
              <a:gd name="adj2" fmla="val -222184"/>
            </a:avLst>
          </a:prstGeom>
          <a:solidFill>
            <a:srgbClr val="F3B57B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sufficient condition </a:t>
            </a:r>
          </a:p>
        </p:txBody>
      </p:sp>
      <p:sp>
        <p:nvSpPr>
          <p:cNvPr id="305" name="Rectangle"/>
          <p:cNvSpPr/>
          <p:nvPr/>
        </p:nvSpPr>
        <p:spPr>
          <a:xfrm>
            <a:off x="121767" y="7094481"/>
            <a:ext cx="12761266" cy="662235"/>
          </a:xfrm>
          <a:prstGeom prst="rect">
            <a:avLst/>
          </a:prstGeom>
          <a:solidFill>
            <a:srgbClr val="F3B778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Rectangle"/>
          <p:cNvSpPr/>
          <p:nvPr/>
        </p:nvSpPr>
        <p:spPr>
          <a:xfrm>
            <a:off x="141623" y="5624203"/>
            <a:ext cx="8454044" cy="1334343"/>
          </a:xfrm>
          <a:prstGeom prst="rect">
            <a:avLst/>
          </a:prstGeom>
          <a:solidFill>
            <a:srgbClr val="F3B57B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postcondition"/>
          <p:cNvSpPr/>
          <p:nvPr/>
        </p:nvSpPr>
        <p:spPr>
          <a:xfrm>
            <a:off x="7135338" y="8719609"/>
            <a:ext cx="3009216" cy="812801"/>
          </a:xfrm>
          <a:prstGeom prst="wedgeEllipseCallout">
            <a:avLst>
              <a:gd name="adj1" fmla="val -638"/>
              <a:gd name="adj2" fmla="val -173906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postcondition</a:t>
            </a:r>
          </a:p>
        </p:txBody>
      </p:sp>
      <p:sp>
        <p:nvSpPr>
          <p:cNvPr id="308" name="precondition"/>
          <p:cNvSpPr/>
          <p:nvPr/>
        </p:nvSpPr>
        <p:spPr>
          <a:xfrm>
            <a:off x="148082" y="8740588"/>
            <a:ext cx="3009216" cy="812801"/>
          </a:xfrm>
          <a:prstGeom prst="wedgeEllipseCallout">
            <a:avLst>
              <a:gd name="adj1" fmla="val 1418"/>
              <a:gd name="adj2" fmla="val -32959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precondition</a:t>
            </a:r>
          </a:p>
        </p:txBody>
      </p:sp>
      <p:sp>
        <p:nvSpPr>
          <p:cNvPr id="309" name="Rectangle"/>
          <p:cNvSpPr/>
          <p:nvPr/>
        </p:nvSpPr>
        <p:spPr>
          <a:xfrm>
            <a:off x="165640" y="7004325"/>
            <a:ext cx="12673520" cy="662236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Rectangle"/>
          <p:cNvSpPr/>
          <p:nvPr/>
        </p:nvSpPr>
        <p:spPr>
          <a:xfrm>
            <a:off x="141623" y="5586784"/>
            <a:ext cx="8454044" cy="662235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ERC20 classical spec - transfer"/>
          <p:cNvSpPr txBox="1">
            <a:spLocks noGrp="1"/>
          </p:cNvSpPr>
          <p:nvPr>
            <p:ph type="title"/>
          </p:nvPr>
        </p:nvSpPr>
        <p:spPr>
          <a:xfrm>
            <a:off x="952500" y="106936"/>
            <a:ext cx="11099800" cy="204896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ERC20 classical spec - transfer</a:t>
            </a:r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13" name="e:ERC20   ∧    this = c1≠c2  ∧    e.balance(c1) &gt;m                       {    e.transfer(c2,m)     }…"/>
          <p:cNvSpPr txBox="1"/>
          <p:nvPr/>
        </p:nvSpPr>
        <p:spPr>
          <a:xfrm>
            <a:off x="311263" y="5821675"/>
            <a:ext cx="12382274" cy="2575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</a:t>
            </a:r>
            <a:r>
              <a:t>: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ERC20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   this = c1≠c2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e.balance(c1)</a:t>
            </a:r>
            <a:r>
              <a:t> &gt;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 </a:t>
            </a:r>
            <a:br/>
            <a:r>
              <a:rPr sz="3200"/>
              <a:t>               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{</a:t>
            </a:r>
            <a:r>
              <a:rPr sz="3200"/>
              <a:t>  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e.transfer(c2,m) </a:t>
            </a:r>
            <a:r>
              <a:t> 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}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</a:t>
            </a:r>
          </a:p>
          <a:p>
            <a:pPr algn="l">
              <a:spcBef>
                <a:spcPts val="500"/>
              </a:spcBef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e.balance(c1)</a:t>
            </a:r>
            <a:r>
              <a:t> =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e.balance(c1)</a:t>
            </a:r>
            <a:r>
              <a:rPr baseline="-5999"/>
              <a:t>pre</a:t>
            </a:r>
            <a:r>
              <a:t> -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</a:t>
            </a:r>
            <a: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balance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c2</a:t>
            </a:r>
            <a:r>
              <a:t>) =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e.balance(c2)</a:t>
            </a:r>
            <a:r>
              <a:rPr baseline="-5999"/>
              <a:t>pre </a:t>
            </a:r>
            <a:r>
              <a:t>+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</a:t>
            </a:r>
          </a:p>
          <a:p>
            <a:pPr algn="l">
              <a:spcBef>
                <a:spcPts val="500"/>
              </a:spcBef>
              <a:defRPr sz="2800"/>
            </a:pPr>
            <a:endParaRPr>
              <a:solidFill>
                <a:schemeClr val="accent2">
                  <a:hueOff val="-554920"/>
                  <a:satOff val="-21482"/>
                  <a:lumOff val="-6228"/>
                </a:schemeClr>
              </a:solidFill>
            </a:endParaRPr>
          </a:p>
        </p:txBody>
      </p:sp>
      <p:sp>
        <p:nvSpPr>
          <p:cNvPr id="314" name="For any ERC20 contract e, and different clients c1, c2."/>
          <p:cNvSpPr txBox="1"/>
          <p:nvPr/>
        </p:nvSpPr>
        <p:spPr>
          <a:xfrm>
            <a:off x="734148" y="2301004"/>
            <a:ext cx="108859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For any ERC20 contract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</a:t>
            </a:r>
            <a:r>
              <a:t>, and different clients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c1</a:t>
            </a:r>
            <a:r>
              <a:t>,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c2</a:t>
            </a:r>
            <a:r>
              <a:t>.</a:t>
            </a:r>
          </a:p>
        </p:txBody>
      </p:sp>
      <p:sp>
        <p:nvSpPr>
          <p:cNvPr id="315" name="c1’s balance is larger than m."/>
          <p:cNvSpPr txBox="1"/>
          <p:nvPr/>
        </p:nvSpPr>
        <p:spPr>
          <a:xfrm>
            <a:off x="958232" y="2979506"/>
            <a:ext cx="1009970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c1’</a:t>
            </a:r>
            <a:r>
              <a:t>s balance is larger than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</a:t>
            </a:r>
            <a:r>
              <a:t>.</a:t>
            </a:r>
          </a:p>
        </p:txBody>
      </p:sp>
      <p:sp>
        <p:nvSpPr>
          <p:cNvPr id="316" name="{ c1 calls e.transfer(c2,m) }"/>
          <p:cNvSpPr txBox="1"/>
          <p:nvPr/>
        </p:nvSpPr>
        <p:spPr>
          <a:xfrm>
            <a:off x="2099149" y="3520423"/>
            <a:ext cx="781786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{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c1</a:t>
            </a:r>
            <a:r>
              <a:t> calls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ndale Mono"/>
                <a:ea typeface="Andale Mono"/>
                <a:cs typeface="Andale Mono"/>
                <a:sym typeface="Andale Mono"/>
              </a:rPr>
              <a:t>e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ndale Mono"/>
                <a:ea typeface="Andale Mono"/>
                <a:cs typeface="Andale Mono"/>
                <a:sym typeface="Andale Mono"/>
              </a:rPr>
              <a:t>transfer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,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)</a:t>
            </a:r>
            <a:r>
              <a:t> }</a:t>
            </a:r>
          </a:p>
        </p:txBody>
      </p:sp>
      <p:sp>
        <p:nvSpPr>
          <p:cNvPr id="317" name="c1’s balance decreases by m, and c2’s balance increases by m."/>
          <p:cNvSpPr txBox="1"/>
          <p:nvPr/>
        </p:nvSpPr>
        <p:spPr>
          <a:xfrm>
            <a:off x="1059432" y="4061340"/>
            <a:ext cx="108859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c1</a:t>
            </a:r>
            <a:r>
              <a:t>’s balance decreases by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</a:t>
            </a:r>
            <a:r>
              <a:t>, and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c2</a:t>
            </a:r>
            <a:r>
              <a:t>’s balance increases by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0" dur="2750" fill="hold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9" presetClass="exit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4" dur="2750" fill="hold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9" presetClass="exit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8" dur="2750" fill="hold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250"/>
                            </p:stCondLst>
                            <p:childTnLst>
                              <p:par>
                                <p:cTn id="51" presetID="9" presetClass="exit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2" dur="2750" fill="hold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14" animBg="1" advAuto="0"/>
      <p:bldP spid="304" grpId="17" animBg="1" advAuto="0"/>
      <p:bldP spid="305" grpId="15" animBg="1" advAuto="0"/>
      <p:bldP spid="306" grpId="16" animBg="1" advAuto="0"/>
      <p:bldP spid="307" grpId="8" animBg="1" advAuto="0"/>
      <p:bldP spid="307" grpId="12" animBg="1" advAuto="0"/>
      <p:bldP spid="308" grpId="6" animBg="1" advAuto="0"/>
      <p:bldP spid="308" grpId="13" animBg="1" advAuto="0"/>
      <p:bldP spid="309" grpId="9" animBg="1" advAuto="0"/>
      <p:bldP spid="309" grpId="11" animBg="1" advAuto="0"/>
      <p:bldP spid="310" grpId="7" animBg="1" advAuto="0"/>
      <p:bldP spid="310" grpId="10" animBg="1" advAuto="0"/>
      <p:bldP spid="313" grpId="5" animBg="1" advAuto="0"/>
      <p:bldP spid="314" grpId="1" animBg="1" advAuto="0"/>
      <p:bldP spid="315" grpId="2" animBg="1" advAuto="0"/>
      <p:bldP spid="316" grpId="3" animBg="1" advAuto="0"/>
      <p:bldP spid="317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ERC20 classical spec - transfer - 2"/>
          <p:cNvSpPr txBox="1">
            <a:spLocks noGrp="1"/>
          </p:cNvSpPr>
          <p:nvPr>
            <p:ph type="title"/>
          </p:nvPr>
        </p:nvSpPr>
        <p:spPr>
          <a:xfrm>
            <a:off x="952500" y="106936"/>
            <a:ext cx="11099800" cy="204896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ERC20 classical spec - transfer - 2</a:t>
            </a:r>
          </a:p>
        </p:txBody>
      </p:sp>
      <p:sp>
        <p:nvSpPr>
          <p:cNvPr id="3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21" name="e:ERC20   ∧    this = c  ∧    e.balance(c1) &lt; m               {    e.transfer(c2,m)     }…"/>
          <p:cNvSpPr txBox="1"/>
          <p:nvPr/>
        </p:nvSpPr>
        <p:spPr>
          <a:xfrm>
            <a:off x="1150438" y="3427811"/>
            <a:ext cx="8340549" cy="1953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</a:t>
            </a:r>
            <a:r>
              <a:t>: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ERC20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   this = c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e.balance(c1)</a:t>
            </a:r>
            <a:r>
              <a:t> &lt;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 </a:t>
            </a:r>
            <a:br/>
            <a:r>
              <a:rPr sz="3200"/>
              <a:t>       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{</a:t>
            </a:r>
            <a:r>
              <a:rPr sz="3200"/>
              <a:t>   </a:t>
            </a:r>
            <a:r>
              <a:rPr sz="3200">
                <a:latin typeface="Andale Mono"/>
                <a:ea typeface="Andale Mono"/>
                <a:cs typeface="Andale Mono"/>
                <a:sym typeface="Andale Mono"/>
              </a:rPr>
              <a:t>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e.transfer(c2,m)</a:t>
            </a:r>
            <a:r>
              <a:t>  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}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</a:t>
            </a:r>
          </a:p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∀ c. e,balance(c)</a:t>
            </a:r>
            <a:r>
              <a:t> =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e,balance(c)</a:t>
            </a:r>
            <a:r>
              <a:rPr baseline="-5999"/>
              <a:t>pre</a:t>
            </a:r>
            <a:endParaRPr>
              <a:solidFill>
                <a:schemeClr val="accent2">
                  <a:hueOff val="-554920"/>
                  <a:satOff val="-21482"/>
                  <a:lumOff val="-6228"/>
                </a:schemeClr>
              </a:solidFill>
            </a:endParaRPr>
          </a:p>
        </p:txBody>
      </p:sp>
      <p:sp>
        <p:nvSpPr>
          <p:cNvPr id="322" name="What if c1’s balance not large enough?"/>
          <p:cNvSpPr txBox="1"/>
          <p:nvPr/>
        </p:nvSpPr>
        <p:spPr>
          <a:xfrm>
            <a:off x="521057" y="2421958"/>
            <a:ext cx="108859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What if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c1’</a:t>
            </a:r>
            <a:r>
              <a:t>s balance not large enough?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ERC20 classical spec  - what about the other functions?"/>
          <p:cNvSpPr txBox="1">
            <a:spLocks noGrp="1"/>
          </p:cNvSpPr>
          <p:nvPr>
            <p:ph type="title"/>
          </p:nvPr>
        </p:nvSpPr>
        <p:spPr>
          <a:xfrm>
            <a:off x="952500" y="106936"/>
            <a:ext cx="11099800" cy="2048967"/>
          </a:xfrm>
          <a:prstGeom prst="rect">
            <a:avLst/>
          </a:prstGeom>
        </p:spPr>
        <p:txBody>
          <a:bodyPr/>
          <a:lstStyle/>
          <a:p>
            <a:pPr>
              <a:defRPr sz="5400">
                <a:solidFill>
                  <a:schemeClr val="accent5"/>
                </a:solidFill>
              </a:defRPr>
            </a:pPr>
            <a:r>
              <a:t>ERC20 classical spec </a:t>
            </a:r>
            <a:br/>
            <a:r>
              <a:t>- what about the other functions?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ERC20   classical spec"/>
          <p:cNvSpPr txBox="1">
            <a:spLocks noGrp="1"/>
          </p:cNvSpPr>
          <p:nvPr>
            <p:ph type="title"/>
          </p:nvPr>
        </p:nvSpPr>
        <p:spPr>
          <a:xfrm>
            <a:off x="952500" y="106936"/>
            <a:ext cx="11099800" cy="2048967"/>
          </a:xfrm>
          <a:prstGeom prst="rect">
            <a:avLst/>
          </a:prstGeom>
        </p:spPr>
        <p:txBody>
          <a:bodyPr/>
          <a:lstStyle/>
          <a:p>
            <a:pPr>
              <a:defRPr sz="5400">
                <a:solidFill>
                  <a:schemeClr val="accent5"/>
                </a:solidFill>
              </a:defRPr>
            </a:pPr>
            <a:r>
              <a:t>ERC20   classical spec</a:t>
            </a:r>
            <a:br/>
            <a:endParaRPr/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47" name="e:ERC20   ∧    this = c1≠c2  ∧    e.balance(c1) &gt;m                       {    e.transfer(c2,m)     }…"/>
          <p:cNvSpPr txBox="1"/>
          <p:nvPr/>
        </p:nvSpPr>
        <p:spPr>
          <a:xfrm>
            <a:off x="209563" y="1216901"/>
            <a:ext cx="11277250" cy="112670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DCDEE0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</a:t>
            </a:r>
            <a:r>
              <a:t>: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ERC20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   this = c1≠c2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e.balance(c1)</a:t>
            </a:r>
            <a:r>
              <a:t> &gt;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 </a:t>
            </a:r>
            <a:br/>
            <a:r>
              <a:t>               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{</a:t>
            </a:r>
            <a:r>
              <a:t>  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e.transfer(c2,m) </a:t>
            </a:r>
            <a:r>
              <a:t> 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}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</a:t>
            </a:r>
          </a:p>
          <a:p>
            <a:pPr>
              <a:defRPr sz="22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e.balance(c1)</a:t>
            </a:r>
            <a:r>
              <a:t> =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e.balance(c1)</a:t>
            </a:r>
            <a:r>
              <a:rPr baseline="-5999"/>
              <a:t>pre</a:t>
            </a:r>
            <a:r>
              <a:t> -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</a:t>
            </a:r>
            <a: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balance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c2</a:t>
            </a:r>
            <a:r>
              <a:t>) =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e.balance(c2)</a:t>
            </a:r>
            <a:r>
              <a:rPr baseline="-5999"/>
              <a:t>pre </a:t>
            </a:r>
            <a:r>
              <a:t>+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</a:t>
            </a:r>
          </a:p>
        </p:txBody>
      </p:sp>
      <p:sp>
        <p:nvSpPr>
          <p:cNvPr id="348" name="e:ERC20   ∧    this = c1≠c2≠c3≠c1  ∧    e.Authorized(c1,c2,m’)   ∧  m’≧ m  ∧  e.balance(c1) ≧m                                                               {   e.transferFrom(c2,c3,m)   }…"/>
          <p:cNvSpPr txBox="1"/>
          <p:nvPr/>
        </p:nvSpPr>
        <p:spPr>
          <a:xfrm>
            <a:off x="364886" y="4136368"/>
            <a:ext cx="12526342" cy="223216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/>
            </a:pP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</a:t>
            </a:r>
            <a:r>
              <a:rPr dirty="0"/>
              <a:t>: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ERC20</a:t>
            </a:r>
            <a:r>
              <a:rPr dirty="0"/>
              <a:t>   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   this = c1≠c2≠c3≠c1</a:t>
            </a:r>
            <a:r>
              <a:rPr dirty="0"/>
              <a:t>  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</a:t>
            </a:r>
            <a:b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rPr dirty="0" err="1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e.Authorized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m’</a:t>
            </a:r>
            <a:r>
              <a:rPr dirty="0"/>
              <a:t>) 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∧  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’≧ 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b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∧  </a:t>
            </a:r>
            <a:r>
              <a:rPr dirty="0" err="1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e.balance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)</a:t>
            </a:r>
            <a:r>
              <a:rPr dirty="0"/>
              <a:t> 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≧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dirty="0"/>
              <a:t>  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 dirty="0"/>
              <a:t>                                                  </a:t>
            </a:r>
            <a:br>
              <a:rPr dirty="0"/>
            </a:br>
            <a:r>
              <a:rPr dirty="0"/>
              <a:t>         {   </a:t>
            </a:r>
            <a:r>
              <a:rPr dirty="0" err="1">
                <a:latin typeface="Andale Mono"/>
                <a:ea typeface="Andale Mono"/>
                <a:cs typeface="Andale Mono"/>
                <a:sym typeface="Andale Mono"/>
              </a:rPr>
              <a:t>e.transferFrom</a:t>
            </a:r>
            <a:r>
              <a:rPr dirty="0">
                <a:latin typeface="Andale Mono"/>
                <a:ea typeface="Andale Mono"/>
                <a:cs typeface="Andale Mono"/>
                <a:sym typeface="Andale Mono"/>
              </a:rPr>
              <a:t>(c2,c3,m)</a:t>
            </a:r>
            <a:r>
              <a:rPr dirty="0"/>
              <a:t>  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 dirty="0"/>
              <a:t>} 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</a:t>
            </a:r>
          </a:p>
          <a:p>
            <a:pPr algn="l">
              <a:defRPr sz="2200"/>
            </a:pPr>
            <a:r>
              <a:rPr dirty="0" err="1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e.balance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(c1)</a:t>
            </a:r>
            <a:r>
              <a:rPr dirty="0"/>
              <a:t> = </a:t>
            </a:r>
            <a:r>
              <a:rPr dirty="0" err="1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e.balance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(c1)</a:t>
            </a:r>
            <a:r>
              <a:rPr baseline="-5999" dirty="0"/>
              <a:t>pre</a:t>
            </a:r>
            <a:r>
              <a:rPr dirty="0"/>
              <a:t> 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-m</a:t>
            </a:r>
            <a:r>
              <a:rPr dirty="0"/>
              <a:t>  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 </a:t>
            </a:r>
            <a:b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 dirty="0" err="1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e.balance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(c2)</a:t>
            </a:r>
            <a:r>
              <a:rPr dirty="0"/>
              <a:t> = </a:t>
            </a:r>
            <a:r>
              <a:rPr dirty="0" err="1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e.balance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(c2)</a:t>
            </a:r>
            <a:r>
              <a:rPr baseline="-5999" dirty="0"/>
              <a:t>pre</a:t>
            </a:r>
            <a:r>
              <a:rPr dirty="0"/>
              <a:t> 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+m </a:t>
            </a:r>
            <a:r>
              <a:rPr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</a:t>
            </a:r>
            <a:r>
              <a:rPr dirty="0" err="1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e.Authorized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dirty="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m’-m</a:t>
            </a:r>
            <a:r>
              <a:rPr dirty="0"/>
              <a:t>)</a:t>
            </a:r>
          </a:p>
        </p:txBody>
      </p:sp>
      <p:sp>
        <p:nvSpPr>
          <p:cNvPr id="349" name="e:ERC20   ∧    this = c1  ∧    e,balance(c1) &lt; m               {    e.transfer(c2,m)     }…"/>
          <p:cNvSpPr txBox="1"/>
          <p:nvPr/>
        </p:nvSpPr>
        <p:spPr>
          <a:xfrm>
            <a:off x="5487392" y="2536455"/>
            <a:ext cx="7237574" cy="1126712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DCDEE0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</a:t>
            </a:r>
            <a:r>
              <a:t>: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ERC20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   this = c1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e,balance(c1)</a:t>
            </a:r>
            <a:r>
              <a:t> &lt;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 </a:t>
            </a:r>
            <a:br/>
            <a:r>
              <a:t>       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{</a:t>
            </a:r>
            <a:r>
              <a:t> 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 e.transfer(c2,m)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 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}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</a:t>
            </a:r>
          </a:p>
          <a:p>
            <a:pPr>
              <a:defRPr sz="22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∀ c. e,balance(c)</a:t>
            </a:r>
            <a:r>
              <a:t> =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e,balance(c)</a:t>
            </a:r>
            <a:r>
              <a:rPr baseline="-5999"/>
              <a:t>pre</a:t>
            </a:r>
          </a:p>
        </p:txBody>
      </p:sp>
      <p:sp>
        <p:nvSpPr>
          <p:cNvPr id="350" name="e:ERC20   ∧    this = c1≠c2≠c3≠c1  ∧  (   ¬ e.Authorized(c1,c2,m)   ∨  e.Authorized(c1,c2,m’)   ∧   m’&lt;m        ∨  e.balance(c1) &lt; m    )                                                           {   e.transferFrom(c2,c3,m)   }…"/>
          <p:cNvSpPr txBox="1"/>
          <p:nvPr/>
        </p:nvSpPr>
        <p:spPr>
          <a:xfrm>
            <a:off x="1123846" y="5931536"/>
            <a:ext cx="11584729" cy="2301425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/>
            </a:pP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</a:t>
            </a:r>
            <a:r>
              <a:t>: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ERC20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   this = c1≠c2≠c3≠c1</a:t>
            </a:r>
            <a:r>
              <a:t>  ∧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   ¬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e.Authorized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t>)   ∨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e.Authorized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m’</a:t>
            </a:r>
            <a:r>
              <a:t>)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t>∧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’&lt;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  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</a:t>
            </a:r>
            <a:r>
              <a:t>∨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e.balance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)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&lt;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 )                                                 </a:t>
            </a:r>
            <a:br/>
            <a:r>
              <a:t>         { 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e.transferFrom(c2,c3,m)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}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</a:t>
            </a:r>
          </a:p>
          <a:p>
            <a:pPr algn="l">
              <a:defRPr sz="22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∀ c.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e.balance(c)</a:t>
            </a:r>
            <a:r>
              <a:t> =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e.balance(c)</a:t>
            </a:r>
            <a:r>
              <a:rPr baseline="-5999"/>
              <a:t>pre</a:t>
            </a:r>
            <a:r>
              <a:t>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 </a:t>
            </a:r>
            <a:r>
              <a:t>∧ </a:t>
            </a:r>
            <a:br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∀ c,m. [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e.Authorized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t>)⟷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e.Authorized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t>) ]</a:t>
            </a:r>
          </a:p>
        </p:txBody>
      </p:sp>
      <p:sp>
        <p:nvSpPr>
          <p:cNvPr id="351" name="e:ERC20   ∧  this = c1   {  e.aprove(c2,m)   }  e.Authorized(c1,c2,m)"/>
          <p:cNvSpPr txBox="1"/>
          <p:nvPr/>
        </p:nvSpPr>
        <p:spPr>
          <a:xfrm>
            <a:off x="-238051" y="8220405"/>
            <a:ext cx="11986697" cy="85962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endParaRPr>
              <a:solidFill>
                <a:schemeClr val="accent2">
                  <a:hueOff val="-554920"/>
                  <a:satOff val="-21482"/>
                  <a:lumOff val="-6228"/>
                </a:schemeClr>
              </a:solidFill>
            </a:endParaRPr>
          </a:p>
          <a:p>
            <a:pPr>
              <a:defRPr sz="2400"/>
            </a:pP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</a:t>
            </a:r>
            <a:r>
              <a:t>: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ERC20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∧ </a:t>
            </a:r>
            <a:r>
              <a:t>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this </a:t>
            </a:r>
            <a:r>
              <a:t>=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 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{</a:t>
            </a:r>
            <a:r>
              <a:t>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e.aprove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t>)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}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e.Authorized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t>,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t>)</a:t>
            </a:r>
          </a:p>
        </p:txBody>
      </p:sp>
      <p:sp>
        <p:nvSpPr>
          <p:cNvPr id="352" name="…   {  e.balanceOf(c)   }  …."/>
          <p:cNvSpPr txBox="1"/>
          <p:nvPr/>
        </p:nvSpPr>
        <p:spPr>
          <a:xfrm>
            <a:off x="1587155" y="8720409"/>
            <a:ext cx="11986697" cy="838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endParaRPr>
              <a:solidFill>
                <a:schemeClr val="accent2">
                  <a:hueOff val="-554920"/>
                  <a:satOff val="-21482"/>
                  <a:lumOff val="-6228"/>
                </a:schemeClr>
              </a:solidFill>
            </a:endParaRPr>
          </a:p>
          <a:p>
            <a:pPr>
              <a:defRPr sz="2400"/>
            </a:pP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… 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{</a:t>
            </a:r>
            <a:r>
              <a:t>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e.balanceOf(c)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}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….</a:t>
            </a:r>
          </a:p>
        </p:txBody>
      </p:sp>
      <p:sp>
        <p:nvSpPr>
          <p:cNvPr id="353" name="…   {  e.totalSupply()   }  …."/>
          <p:cNvSpPr txBox="1"/>
          <p:nvPr/>
        </p:nvSpPr>
        <p:spPr>
          <a:xfrm>
            <a:off x="209563" y="8585373"/>
            <a:ext cx="11986697" cy="4699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… 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{</a:t>
            </a:r>
            <a:r>
              <a:t>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e.totalSupply()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}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….</a:t>
            </a:r>
          </a:p>
        </p:txBody>
      </p:sp>
      <p:sp>
        <p:nvSpPr>
          <p:cNvPr id="354" name="…   {  e.allowanceOf(c2)   }  …."/>
          <p:cNvSpPr txBox="1"/>
          <p:nvPr/>
        </p:nvSpPr>
        <p:spPr>
          <a:xfrm>
            <a:off x="1342449" y="8904559"/>
            <a:ext cx="11986698" cy="4699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… </a:t>
            </a:r>
            <a:r>
              <a:t>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{</a:t>
            </a:r>
            <a:r>
              <a:t>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e.allowanceOf(c2)</a:t>
            </a:r>
            <a:r>
              <a:t>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}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….</a:t>
            </a:r>
          </a:p>
        </p:txBody>
      </p:sp>
      <p:sp>
        <p:nvSpPr>
          <p:cNvPr id="355" name="sufficient condition"/>
          <p:cNvSpPr/>
          <p:nvPr/>
        </p:nvSpPr>
        <p:spPr>
          <a:xfrm>
            <a:off x="7020424" y="4531757"/>
            <a:ext cx="5138131" cy="1172319"/>
          </a:xfrm>
          <a:prstGeom prst="wedgeEllipseCallout">
            <a:avLst>
              <a:gd name="adj1" fmla="val -75839"/>
              <a:gd name="adj2" fmla="val -291551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sufficient condition </a:t>
            </a:r>
          </a:p>
        </p:txBody>
      </p:sp>
      <p:sp>
        <p:nvSpPr>
          <p:cNvPr id="356" name="sufficient conditions…"/>
          <p:cNvSpPr/>
          <p:nvPr/>
        </p:nvSpPr>
        <p:spPr>
          <a:xfrm>
            <a:off x="7062382" y="4213185"/>
            <a:ext cx="5138132" cy="1858655"/>
          </a:xfrm>
          <a:prstGeom prst="wedgeEllipseCallout">
            <a:avLst>
              <a:gd name="adj1" fmla="val -129828"/>
              <a:gd name="adj2" fmla="val -59110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sufficient conditions </a:t>
            </a:r>
          </a:p>
          <a:p>
            <a:pPr>
              <a:defRPr sz="2400"/>
            </a:pPr>
            <a:r>
              <a:t>for change of balance</a:t>
            </a:r>
          </a:p>
        </p:txBody>
      </p:sp>
      <p:sp>
        <p:nvSpPr>
          <p:cNvPr id="358" name="a “super-cleint,” authorised on all?"/>
          <p:cNvSpPr/>
          <p:nvPr/>
        </p:nvSpPr>
        <p:spPr>
          <a:xfrm>
            <a:off x="6600714" y="750526"/>
            <a:ext cx="4464620" cy="1951691"/>
          </a:xfrm>
          <a:prstGeom prst="wedgeEllipseCallout">
            <a:avLst>
              <a:gd name="adj1" fmla="val -57720"/>
              <a:gd name="adj2" fmla="val 315994"/>
            </a:avLst>
          </a:prstGeom>
          <a:solidFill>
            <a:srgbClr val="DDB8E2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t>a “super-cleint,” authorised on all?</a:t>
            </a:r>
          </a:p>
        </p:txBody>
      </p:sp>
      <p:sp>
        <p:nvSpPr>
          <p:cNvPr id="359" name="a function that takes 0.5%  from each account?"/>
          <p:cNvSpPr/>
          <p:nvPr/>
        </p:nvSpPr>
        <p:spPr>
          <a:xfrm>
            <a:off x="9017782" y="2723868"/>
            <a:ext cx="3605169" cy="2506932"/>
          </a:xfrm>
          <a:prstGeom prst="wedgeEllipseCallout">
            <a:avLst>
              <a:gd name="adj1" fmla="val -124921"/>
              <a:gd name="adj2" fmla="val 171401"/>
            </a:avLst>
          </a:prstGeom>
          <a:solidFill>
            <a:srgbClr val="DDB8E2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t>a function that takes 0.5%  from each account?</a:t>
            </a:r>
          </a:p>
        </p:txBody>
      </p:sp>
      <p:pic>
        <p:nvPicPr>
          <p:cNvPr id="360" name="Screenshot 2018-11-07 at 21.08.19.png" descr="Screenshot 2018-11-07 at 21.08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60" y="5835947"/>
            <a:ext cx="4343792" cy="315777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I am worried about who/what can reduce my balance"/>
          <p:cNvSpPr/>
          <p:nvPr/>
        </p:nvSpPr>
        <p:spPr>
          <a:xfrm>
            <a:off x="2982504" y="5481642"/>
            <a:ext cx="4253722" cy="1951691"/>
          </a:xfrm>
          <a:prstGeom prst="wedgeEllipseCallout">
            <a:avLst>
              <a:gd name="adj1" fmla="val -48199"/>
              <a:gd name="adj2" fmla="val 49257"/>
            </a:avLst>
          </a:prstGeom>
          <a:solidFill>
            <a:srgbClr val="E2CADE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t>I am worried about who/what can reduce my balance </a:t>
            </a:r>
          </a:p>
        </p:txBody>
      </p:sp>
      <p:sp>
        <p:nvSpPr>
          <p:cNvPr id="362" name="can authority increase?"/>
          <p:cNvSpPr/>
          <p:nvPr/>
        </p:nvSpPr>
        <p:spPr>
          <a:xfrm>
            <a:off x="7960621" y="5931536"/>
            <a:ext cx="4464619" cy="1951691"/>
          </a:xfrm>
          <a:prstGeom prst="wedgeEllipseCallout">
            <a:avLst>
              <a:gd name="adj1" fmla="val -77597"/>
              <a:gd name="adj2" fmla="val 76418"/>
            </a:avLst>
          </a:prstGeom>
          <a:solidFill>
            <a:srgbClr val="DDB8E2"/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t>can authority increase?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5" dur="1000" fill="hold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1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1" animBg="1" advAuto="0"/>
      <p:bldP spid="348" grpId="3" animBg="1" advAuto="0"/>
      <p:bldP spid="349" grpId="2" animBg="1" advAuto="0"/>
      <p:bldP spid="350" grpId="4" animBg="1" advAuto="0"/>
      <p:bldP spid="351" grpId="5" animBg="1" advAuto="0"/>
      <p:bldP spid="352" grpId="6" animBg="1" advAuto="0"/>
      <p:bldP spid="353" grpId="7" animBg="1" advAuto="0"/>
      <p:bldP spid="354" grpId="8" animBg="1" advAuto="0"/>
      <p:bldP spid="355" grpId="9" animBg="1" advAuto="0"/>
      <p:bldP spid="355" grpId="12" animBg="1" advAuto="0"/>
      <p:bldP spid="356" grpId="10" animBg="1" advAuto="0"/>
      <p:bldP spid="356" grpId="11" animBg="1" advAuto="0"/>
      <p:bldP spid="358" grpId="16" animBg="1" advAuto="0"/>
      <p:bldP spid="359" grpId="14" animBg="1" advAuto="0"/>
      <p:bldP spid="360" grpId="17" animBg="1" advAuto="0"/>
      <p:bldP spid="361" grpId="18" animBg="1" advAuto="0"/>
      <p:bldP spid="362" grpId="1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65" name="Screenshot 2018-11-08 at 09.48.24.png" descr="Screenshot 2018-11-08 at 09.48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887" y="5027110"/>
            <a:ext cx="4689902" cy="4915019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holistic specs - invariants"/>
          <p:cNvSpPr txBox="1">
            <a:spLocks noGrp="1"/>
          </p:cNvSpPr>
          <p:nvPr>
            <p:ph type="title"/>
          </p:nvPr>
        </p:nvSpPr>
        <p:spPr>
          <a:xfrm>
            <a:off x="952500" y="533793"/>
            <a:ext cx="11099800" cy="1318950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holistic specs - invariants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2064" y="477497"/>
            <a:ext cx="7414569" cy="7033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Screenshot 2018-11-08 at 09.46.43.png" descr="Screenshot 2018-11-08 at 09.46.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353" y="-845455"/>
            <a:ext cx="9247570" cy="6238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2" animBg="1" advAuto="0"/>
      <p:bldP spid="367" grpId="3" animBg="1" advAuto="0"/>
      <p:bldP spid="368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"/>
          <p:cNvSpPr txBox="1">
            <a:spLocks noGrp="1"/>
          </p:cNvSpPr>
          <p:nvPr>
            <p:ph type="title"/>
          </p:nvPr>
        </p:nvSpPr>
        <p:spPr>
          <a:xfrm>
            <a:off x="258233" y="315515"/>
            <a:ext cx="12209001" cy="1402624"/>
          </a:xfrm>
          <a:prstGeom prst="rect">
            <a:avLst/>
          </a:prstGeom>
        </p:spPr>
        <p:txBody>
          <a:bodyPr/>
          <a:lstStyle/>
          <a:p>
            <a:pPr defTabSz="408940">
              <a:defRPr sz="462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0" name="Traditional Specifications do not adequately address Robustness…"/>
          <p:cNvSpPr txBox="1">
            <a:spLocks noGrp="1"/>
          </p:cNvSpPr>
          <p:nvPr>
            <p:ph type="body" idx="1"/>
          </p:nvPr>
        </p:nvSpPr>
        <p:spPr>
          <a:xfrm>
            <a:off x="661300" y="764629"/>
            <a:ext cx="11682200" cy="8224342"/>
          </a:xfrm>
          <a:prstGeom prst="rect">
            <a:avLst/>
          </a:prstGeom>
        </p:spPr>
        <p:txBody>
          <a:bodyPr/>
          <a:lstStyle/>
          <a:p>
            <a:pPr>
              <a:defRPr sz="3000">
                <a:solidFill>
                  <a:schemeClr val="accent5"/>
                </a:solidFill>
              </a:defRPr>
            </a:pPr>
            <a:r>
              <a:t>Traditional Specifications do not adequately address Robustness</a:t>
            </a:r>
          </a:p>
          <a:p>
            <a:pPr>
              <a:defRPr sz="3000">
                <a:solidFill>
                  <a:schemeClr val="accent5"/>
                </a:solidFill>
              </a:defRPr>
            </a:pPr>
            <a:r>
              <a:t>Holistic Specifications — Summary and  by Example</a:t>
            </a:r>
          </a:p>
          <a:p>
            <a:pPr>
              <a:defRPr sz="3000">
                <a:solidFill>
                  <a:schemeClr val="accent5"/>
                </a:solidFill>
              </a:defRPr>
            </a:pPr>
            <a:r>
              <a:t>Holistic Specification Semantics</a:t>
            </a:r>
          </a:p>
        </p:txBody>
      </p:sp>
      <p:sp>
        <p:nvSpPr>
          <p:cNvPr id="181" name="Today"/>
          <p:cNvSpPr txBox="1"/>
          <p:nvPr/>
        </p:nvSpPr>
        <p:spPr>
          <a:xfrm>
            <a:off x="855142" y="-1831314"/>
            <a:ext cx="11294517" cy="3267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6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Today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olistic specs - invariants"/>
          <p:cNvSpPr txBox="1">
            <a:spLocks noGrp="1"/>
          </p:cNvSpPr>
          <p:nvPr>
            <p:ph type="title"/>
          </p:nvPr>
        </p:nvSpPr>
        <p:spPr>
          <a:xfrm>
            <a:off x="94296" y="444500"/>
            <a:ext cx="11099801" cy="2159000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holistic specs - invariants</a:t>
            </a:r>
          </a:p>
        </p:txBody>
      </p:sp>
      <p:sp>
        <p:nvSpPr>
          <p:cNvPr id="371" name="state"/>
          <p:cNvSpPr txBox="1">
            <a:spLocks noGrp="1"/>
          </p:cNvSpPr>
          <p:nvPr>
            <p:ph type="body" sz="quarter" idx="1"/>
          </p:nvPr>
        </p:nvSpPr>
        <p:spPr>
          <a:xfrm>
            <a:off x="1325310" y="1771845"/>
            <a:ext cx="9498105" cy="2440437"/>
          </a:xfrm>
          <a:prstGeom prst="rect">
            <a:avLst/>
          </a:prstGeom>
        </p:spPr>
        <p:txBody>
          <a:bodyPr/>
          <a:lstStyle/>
          <a:p>
            <a:r>
              <a:t>state</a:t>
            </a:r>
          </a:p>
        </p:txBody>
      </p:sp>
      <p:sp>
        <p:nvSpPr>
          <p:cNvPr id="3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73" name="time…"/>
          <p:cNvSpPr txBox="1"/>
          <p:nvPr/>
        </p:nvSpPr>
        <p:spPr>
          <a:xfrm>
            <a:off x="1210599" y="3610527"/>
            <a:ext cx="11503193" cy="568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08940" indent="-408940" algn="l" defTabSz="537463">
              <a:spcBef>
                <a:spcPts val="3800"/>
              </a:spcBef>
              <a:buSzPct val="75000"/>
              <a:buChar char="•"/>
              <a:defRPr sz="3312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time</a:t>
            </a:r>
          </a:p>
          <a:p>
            <a:pPr marL="408940" indent="-408940" algn="l" defTabSz="537463">
              <a:spcBef>
                <a:spcPts val="3800"/>
              </a:spcBef>
              <a:buSzPct val="75000"/>
              <a:buChar char="•"/>
              <a:defRPr sz="3312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  <a:p>
            <a:pPr marL="408940" indent="-408940" algn="l" defTabSz="537463">
              <a:spcBef>
                <a:spcPts val="3800"/>
              </a:spcBef>
              <a:buSzPct val="75000"/>
              <a:buChar char="•"/>
              <a:defRPr sz="3312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control</a:t>
            </a:r>
          </a:p>
          <a:p>
            <a:pPr marL="408940" indent="-408940" algn="l" defTabSz="537463">
              <a:spcBef>
                <a:spcPts val="3800"/>
              </a:spcBef>
              <a:buSzPct val="75000"/>
              <a:buChar char="•"/>
              <a:defRPr sz="3312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permission</a:t>
            </a:r>
          </a:p>
          <a:p>
            <a:pPr marL="408940" indent="-408940" algn="l" defTabSz="537463">
              <a:spcBef>
                <a:spcPts val="3800"/>
              </a:spcBef>
              <a:buSzPct val="75000"/>
              <a:buChar char="•"/>
              <a:defRPr sz="3312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authority</a:t>
            </a:r>
          </a:p>
          <a:p>
            <a:pPr marL="408940" indent="-408940" algn="l" defTabSz="537463">
              <a:spcBef>
                <a:spcPts val="3800"/>
              </a:spcBef>
              <a:buSzPct val="75000"/>
              <a:buChar char="•"/>
              <a:defRPr sz="3312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(when/where do they hold)</a:t>
            </a:r>
          </a:p>
        </p:txBody>
      </p:sp>
      <p:sp>
        <p:nvSpPr>
          <p:cNvPr id="374" name="++"/>
          <p:cNvSpPr txBox="1"/>
          <p:nvPr/>
        </p:nvSpPr>
        <p:spPr>
          <a:xfrm>
            <a:off x="9240363" y="444500"/>
            <a:ext cx="1834094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400" b="1">
                <a:solidFill>
                  <a:schemeClr val="accent6">
                    <a:satOff val="24555"/>
                    <a:lumOff val="2223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++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2" animBg="1" advAuto="0"/>
      <p:bldP spid="374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effect"/>
          <p:cNvSpPr/>
          <p:nvPr/>
        </p:nvSpPr>
        <p:spPr>
          <a:xfrm>
            <a:off x="10083607" y="2954016"/>
            <a:ext cx="2599953" cy="921663"/>
          </a:xfrm>
          <a:prstGeom prst="wedgeEllipseCallout">
            <a:avLst>
              <a:gd name="adj1" fmla="val -111179"/>
              <a:gd name="adj2" fmla="val -83501"/>
            </a:avLst>
          </a:prstGeom>
          <a:solidFill>
            <a:srgbClr val="DCB3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t>effect</a:t>
            </a:r>
          </a:p>
        </p:txBody>
      </p:sp>
      <p:sp>
        <p:nvSpPr>
          <p:cNvPr id="377" name="Rectangle"/>
          <p:cNvSpPr/>
          <p:nvPr/>
        </p:nvSpPr>
        <p:spPr>
          <a:xfrm>
            <a:off x="778448" y="3748321"/>
            <a:ext cx="8758765" cy="2116564"/>
          </a:xfrm>
          <a:prstGeom prst="rect">
            <a:avLst/>
          </a:prstGeom>
          <a:solidFill>
            <a:srgbClr val="D6ADE2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78" name="Rectangle"/>
          <p:cNvSpPr/>
          <p:nvPr/>
        </p:nvSpPr>
        <p:spPr>
          <a:xfrm>
            <a:off x="959697" y="2064071"/>
            <a:ext cx="8396268" cy="736389"/>
          </a:xfrm>
          <a:prstGeom prst="rect">
            <a:avLst/>
          </a:prstGeom>
          <a:solidFill>
            <a:srgbClr val="D6ADE2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79" name="holistic spec - reduce balance"/>
          <p:cNvSpPr txBox="1">
            <a:spLocks noGrp="1"/>
          </p:cNvSpPr>
          <p:nvPr>
            <p:ph type="title"/>
          </p:nvPr>
        </p:nvSpPr>
        <p:spPr>
          <a:xfrm>
            <a:off x="952500" y="17594"/>
            <a:ext cx="11099800" cy="1318950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holistic spec - reduce balance</a:t>
            </a:r>
          </a:p>
        </p:txBody>
      </p:sp>
      <p:sp>
        <p:nvSpPr>
          <p:cNvPr id="3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81" name="∀ e:ERC20. ∀ c1: Client.  ∀ m: Nat.      [  e.balance(c1)  =  Was(e.balance(c1)) - m"/>
          <p:cNvSpPr txBox="1"/>
          <p:nvPr/>
        </p:nvSpPr>
        <p:spPr>
          <a:xfrm>
            <a:off x="552363" y="1476604"/>
            <a:ext cx="10303542" cy="1058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sz="3200"/>
              <a:t>∀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:ERC20. </a:t>
            </a:r>
            <a:r>
              <a:rPr sz="3200"/>
              <a:t>∀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: Client.  </a:t>
            </a:r>
            <a:r>
              <a:rPr sz="3200"/>
              <a:t>∀ </a:t>
            </a:r>
            <a:r>
              <a:t>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: Nat.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[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ndale Mono"/>
                <a:ea typeface="Andale Mono"/>
                <a:cs typeface="Andale Mono"/>
                <a:sym typeface="Andale Mono"/>
              </a:rPr>
              <a:t>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e.balance(c1)</a:t>
            </a:r>
            <a:r>
              <a:t>  =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Was</a:t>
            </a:r>
            <a:r>
              <a:t>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e.balance(c1)</a:t>
            </a:r>
            <a:r>
              <a:t>) -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</a:p>
        </p:txBody>
      </p:sp>
      <p:sp>
        <p:nvSpPr>
          <p:cNvPr id="382" name="This says: A client’s balance decreases  only if that client, or somebody authorised by that client, made a payment."/>
          <p:cNvSpPr txBox="1"/>
          <p:nvPr/>
        </p:nvSpPr>
        <p:spPr>
          <a:xfrm>
            <a:off x="472942" y="6800046"/>
            <a:ext cx="1162987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This says</a:t>
            </a:r>
            <a:r>
              <a:t>: A client’s balance decreases 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only</a:t>
            </a:r>
            <a:r>
              <a:t> if that client, or somebody authorised by that client, made a payment.    </a:t>
            </a:r>
          </a:p>
        </p:txBody>
      </p:sp>
      <p:sp>
        <p:nvSpPr>
          <p:cNvPr id="383" name="∨            Was (  e.Authorized(c1,c2,m)   ∧            c2.Calls(e,transferFrom,c1,c3,m) )  )      ]"/>
          <p:cNvSpPr txBox="1"/>
          <p:nvPr/>
        </p:nvSpPr>
        <p:spPr>
          <a:xfrm>
            <a:off x="-78978" y="3193006"/>
            <a:ext cx="9261924" cy="2377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  </a:t>
            </a:r>
            <a:br/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       ∨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Was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(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Authorized(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)   ∧ 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.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Calls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transferFrom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c3</a:t>
            </a:r>
            <a: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t>)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)  )      </a:t>
            </a:r>
            <a:r>
              <a:t>]</a:t>
            </a:r>
          </a:p>
        </p:txBody>
      </p:sp>
      <p:sp>
        <p:nvSpPr>
          <p:cNvPr id="384" name="( ∃c2,c3: Client.              Was (  c1.Calls(e,transfer,c2,m) )  )"/>
          <p:cNvSpPr txBox="1"/>
          <p:nvPr/>
        </p:nvSpPr>
        <p:spPr>
          <a:xfrm>
            <a:off x="-214522" y="2674733"/>
            <a:ext cx="8758765" cy="1976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  </a:t>
            </a:r>
            <a:br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( </a:t>
            </a:r>
            <a:r>
              <a:rPr sz="3500"/>
              <a:t>∃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c3</a:t>
            </a:r>
            <a:r>
              <a:t>: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Client. </a:t>
            </a:r>
            <a:r>
              <a:rPr sz="3500"/>
              <a:t> </a:t>
            </a:r>
            <a:br/>
            <a:r>
              <a:t>         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Was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(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ndale Mono"/>
                <a:ea typeface="Andale Mono"/>
                <a:cs typeface="Andale Mono"/>
                <a:sym typeface="Andale Mono"/>
              </a:rPr>
              <a:t>.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Calls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e,transfer,c2,m)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)  )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      </a:t>
            </a:r>
          </a:p>
        </p:txBody>
      </p:sp>
      <p:sp>
        <p:nvSpPr>
          <p:cNvPr id="385" name="➝"/>
          <p:cNvSpPr txBox="1"/>
          <p:nvPr/>
        </p:nvSpPr>
        <p:spPr>
          <a:xfrm>
            <a:off x="1075930" y="2674733"/>
            <a:ext cx="1023365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100"/>
            </a:lvl1pPr>
          </a:lstStyle>
          <a:p>
            <a:r>
              <a:t>➝</a:t>
            </a:r>
          </a:p>
        </p:txBody>
      </p:sp>
      <p:sp>
        <p:nvSpPr>
          <p:cNvPr id="386" name="necessary  condition"/>
          <p:cNvSpPr/>
          <p:nvPr/>
        </p:nvSpPr>
        <p:spPr>
          <a:xfrm>
            <a:off x="9444645" y="4231481"/>
            <a:ext cx="3127376" cy="1275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260" y="6447"/>
                </a:lnTo>
                <a:cubicBezTo>
                  <a:pt x="4244" y="6738"/>
                  <a:pt x="4224" y="7027"/>
                  <a:pt x="4224" y="7328"/>
                </a:cubicBezTo>
                <a:lnTo>
                  <a:pt x="4224" y="14716"/>
                </a:lnTo>
                <a:cubicBezTo>
                  <a:pt x="4224" y="18517"/>
                  <a:pt x="5481" y="21600"/>
                  <a:pt x="7031" y="21600"/>
                </a:cubicBezTo>
                <a:lnTo>
                  <a:pt x="18796" y="21600"/>
                </a:lnTo>
                <a:cubicBezTo>
                  <a:pt x="20346" y="21600"/>
                  <a:pt x="21600" y="18517"/>
                  <a:pt x="21600" y="14716"/>
                </a:cubicBezTo>
                <a:lnTo>
                  <a:pt x="21600" y="7328"/>
                </a:lnTo>
                <a:cubicBezTo>
                  <a:pt x="21600" y="3527"/>
                  <a:pt x="20346" y="444"/>
                  <a:pt x="18796" y="444"/>
                </a:cubicBezTo>
                <a:lnTo>
                  <a:pt x="7031" y="444"/>
                </a:lnTo>
                <a:cubicBezTo>
                  <a:pt x="6461" y="444"/>
                  <a:pt x="5930" y="864"/>
                  <a:pt x="5488" y="1580"/>
                </a:cubicBezTo>
                <a:lnTo>
                  <a:pt x="0" y="0"/>
                </a:lnTo>
                <a:close/>
              </a:path>
            </a:pathLst>
          </a:custGeom>
          <a:solidFill>
            <a:srgbClr val="D6AD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800"/>
            </a:pPr>
            <a:r>
              <a:t>necessary </a:t>
            </a:r>
            <a:br/>
            <a:r>
              <a:t>condition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6" animBg="1" advAuto="0"/>
      <p:bldP spid="377" grpId="9" animBg="1" advAuto="0"/>
      <p:bldP spid="378" grpId="7" animBg="1" advAuto="0"/>
      <p:bldP spid="381" grpId="1" animBg="1" advAuto="0"/>
      <p:bldP spid="382" grpId="5" animBg="1" advAuto="0"/>
      <p:bldP spid="383" grpId="4" animBg="1" advAuto="0"/>
      <p:bldP spid="384" grpId="3" animBg="1" advAuto="0"/>
      <p:bldP spid="385" grpId="2" animBg="1" advAuto="0"/>
      <p:bldP spid="386" grpId="8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58683" y="1936241"/>
            <a:ext cx="4153992" cy="690393"/>
          </a:xfrm>
          <a:prstGeom prst="rect">
            <a:avLst/>
          </a:prstGeom>
          <a:solidFill>
            <a:srgbClr val="DD9FE2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9" name="Rectangle"/>
          <p:cNvSpPr/>
          <p:nvPr/>
        </p:nvSpPr>
        <p:spPr>
          <a:xfrm>
            <a:off x="562247" y="2763843"/>
            <a:ext cx="12498272" cy="2680038"/>
          </a:xfrm>
          <a:prstGeom prst="rect">
            <a:avLst/>
          </a:prstGeom>
          <a:solidFill>
            <a:srgbClr val="DD9FE2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91" name="holistic spec - authority"/>
          <p:cNvSpPr txBox="1"/>
          <p:nvPr/>
        </p:nvSpPr>
        <p:spPr>
          <a:xfrm>
            <a:off x="952500" y="17594"/>
            <a:ext cx="11099800" cy="131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holistic spec - authority</a:t>
            </a:r>
          </a:p>
        </p:txBody>
      </p:sp>
      <p:sp>
        <p:nvSpPr>
          <p:cNvPr id="392" name="c2 is authorised by c1  for  m   iff"/>
          <p:cNvSpPr txBox="1"/>
          <p:nvPr/>
        </p:nvSpPr>
        <p:spPr>
          <a:xfrm>
            <a:off x="204661" y="6645773"/>
            <a:ext cx="1220631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t> is authorised by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t>  for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  </a:t>
            </a:r>
            <a:r>
              <a:t> iff</a:t>
            </a:r>
          </a:p>
        </p:txBody>
      </p:sp>
      <p:sp>
        <p:nvSpPr>
          <p:cNvPr id="393" name="Was( c1.Calls(e,approve,c2,m) )"/>
          <p:cNvSpPr txBox="1"/>
          <p:nvPr/>
        </p:nvSpPr>
        <p:spPr>
          <a:xfrm>
            <a:off x="562296" y="2685648"/>
            <a:ext cx="6748915" cy="990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latin typeface="Andale Mono"/>
                <a:ea typeface="Andale Mono"/>
                <a:cs typeface="Andale Mono"/>
                <a:sym typeface="Andale Mono"/>
              </a:rPr>
              <a:t>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Was</a:t>
            </a:r>
            <a:r>
              <a:t>(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.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Calls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approve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t>c2,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)   </a:t>
            </a:r>
          </a:p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  </a:t>
            </a:r>
          </a:p>
        </p:txBody>
      </p:sp>
      <p:sp>
        <p:nvSpPr>
          <p:cNvPr id="394" name="e.Authorized(c1,c2,m)  ⩧"/>
          <p:cNvSpPr txBox="1"/>
          <p:nvPr/>
        </p:nvSpPr>
        <p:spPr>
          <a:xfrm>
            <a:off x="262335" y="2047005"/>
            <a:ext cx="11099801" cy="558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latin typeface="Andale Mono"/>
                <a:ea typeface="Andale Mono"/>
                <a:cs typeface="Andale Mono"/>
                <a:sym typeface="Andale Mono"/>
              </a:rPr>
              <a:t>e.</a:t>
            </a:r>
            <a:r>
              <a:rPr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Authorized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)  ⩧                    </a:t>
            </a:r>
          </a:p>
        </p:txBody>
      </p:sp>
      <p:sp>
        <p:nvSpPr>
          <p:cNvPr id="395" name="∨…"/>
          <p:cNvSpPr txBox="1"/>
          <p:nvPr/>
        </p:nvSpPr>
        <p:spPr>
          <a:xfrm>
            <a:off x="583916" y="4093897"/>
            <a:ext cx="12545818" cy="102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latin typeface="Andale Mono"/>
                <a:ea typeface="Andale Mono"/>
                <a:cs typeface="Andale Mono"/>
                <a:sym typeface="Andale Mono"/>
              </a:rP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   </a:t>
            </a:r>
            <a:r>
              <a:t>∨</a:t>
            </a:r>
          </a:p>
          <a:p>
            <a:pPr algn="l">
              <a:defRPr sz="2800"/>
            </a:pPr>
            <a:r>
              <a:t>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Was</a:t>
            </a:r>
            <a:r>
              <a:t>(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</a:t>
            </a:r>
            <a:r>
              <a:rPr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Authorized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)  ∧ ¬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.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Calls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transferFrom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t>c1,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_,_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)</a:t>
            </a:r>
          </a:p>
        </p:txBody>
      </p:sp>
      <p:sp>
        <p:nvSpPr>
          <p:cNvPr id="396" name="∨…"/>
          <p:cNvSpPr txBox="1"/>
          <p:nvPr/>
        </p:nvSpPr>
        <p:spPr>
          <a:xfrm>
            <a:off x="580706" y="3083214"/>
            <a:ext cx="13004800" cy="102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latin typeface="Andale Mono"/>
                <a:ea typeface="Andale Mono"/>
                <a:cs typeface="Andale Mono"/>
                <a:sym typeface="Andale Mono"/>
              </a:rP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   </a:t>
            </a:r>
            <a:r>
              <a:t>∨</a:t>
            </a:r>
          </a:p>
          <a:p>
            <a:pPr algn="l">
              <a:defRPr sz="2800"/>
            </a:pPr>
            <a:r>
              <a:t>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Was</a:t>
            </a:r>
            <a:r>
              <a:t>(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e.</a:t>
            </a:r>
            <a:r>
              <a:rPr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Authorized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m+m’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)  ∧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.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Calls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transferFrom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t>c1,_,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m’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)</a:t>
            </a:r>
          </a:p>
        </p:txBody>
      </p:sp>
      <p:sp>
        <p:nvSpPr>
          <p:cNvPr id="397" name="or         in previous step c2 was authorised for m+m’ and spent  m’ for  c1"/>
          <p:cNvSpPr txBox="1"/>
          <p:nvPr/>
        </p:nvSpPr>
        <p:spPr>
          <a:xfrm>
            <a:off x="53320" y="7732962"/>
            <a:ext cx="1220631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               </a:t>
            </a:r>
            <a:r>
              <a:t>or </a:t>
            </a:r>
            <a:br/>
            <a:r>
              <a:t>       in previous step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t> was authorised for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m+m’</a:t>
            </a:r>
            <a:r>
              <a:t> and spent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m’</a:t>
            </a:r>
            <a:r>
              <a:t> for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</a:p>
        </p:txBody>
      </p:sp>
      <p:sp>
        <p:nvSpPr>
          <p:cNvPr id="398" name="in previous step c1 informed e that it authorised   c2  for  m"/>
          <p:cNvSpPr txBox="1"/>
          <p:nvPr/>
        </p:nvSpPr>
        <p:spPr>
          <a:xfrm>
            <a:off x="753667" y="7424511"/>
            <a:ext cx="1220631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in previous step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  <a:r>
              <a:t> informed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e</a:t>
            </a:r>
            <a:r>
              <a:t> that it authorised 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t>  for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</a:p>
        </p:txBody>
      </p:sp>
      <p:sp>
        <p:nvSpPr>
          <p:cNvPr id="399" name="or         in previous step c2 was authorised for m and did not spend  c1"/>
          <p:cNvSpPr txBox="1"/>
          <p:nvPr/>
        </p:nvSpPr>
        <p:spPr>
          <a:xfrm>
            <a:off x="53320" y="8651823"/>
            <a:ext cx="1220631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               </a:t>
            </a:r>
            <a:r>
              <a:t>or </a:t>
            </a:r>
            <a:br/>
            <a:r>
              <a:t>       in previous step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c2</a:t>
            </a:r>
            <a:r>
              <a:t> was authorised for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t> and did not spend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c1</a:t>
            </a:r>
          </a:p>
        </p:txBody>
      </p:sp>
      <p:sp>
        <p:nvSpPr>
          <p:cNvPr id="400" name="effect"/>
          <p:cNvSpPr/>
          <p:nvPr/>
        </p:nvSpPr>
        <p:spPr>
          <a:xfrm>
            <a:off x="8208382" y="868748"/>
            <a:ext cx="2599953" cy="921662"/>
          </a:xfrm>
          <a:prstGeom prst="wedgeEllipseCallout">
            <a:avLst>
              <a:gd name="adj1" fmla="val -255138"/>
              <a:gd name="adj2" fmla="val 96982"/>
            </a:avLst>
          </a:prstGeom>
          <a:solidFill>
            <a:srgbClr val="DD9F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t>effect</a:t>
            </a:r>
          </a:p>
        </p:txBody>
      </p:sp>
      <p:sp>
        <p:nvSpPr>
          <p:cNvPr id="401" name="necessary conditions"/>
          <p:cNvSpPr/>
          <p:nvPr/>
        </p:nvSpPr>
        <p:spPr>
          <a:xfrm>
            <a:off x="2799174" y="5311145"/>
            <a:ext cx="8024417" cy="1705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4602" y="12029"/>
                </a:lnTo>
                <a:lnTo>
                  <a:pt x="14602" y="15764"/>
                </a:lnTo>
                <a:cubicBezTo>
                  <a:pt x="14602" y="18987"/>
                  <a:pt x="15157" y="21600"/>
                  <a:pt x="15842" y="21600"/>
                </a:cubicBezTo>
                <a:lnTo>
                  <a:pt x="20360" y="21600"/>
                </a:lnTo>
                <a:cubicBezTo>
                  <a:pt x="21045" y="21600"/>
                  <a:pt x="21600" y="18987"/>
                  <a:pt x="21600" y="15764"/>
                </a:cubicBezTo>
                <a:lnTo>
                  <a:pt x="21600" y="8721"/>
                </a:lnTo>
                <a:cubicBezTo>
                  <a:pt x="21600" y="5498"/>
                  <a:pt x="21045" y="2885"/>
                  <a:pt x="20360" y="2885"/>
                </a:cubicBezTo>
                <a:lnTo>
                  <a:pt x="15842" y="2885"/>
                </a:lnTo>
                <a:cubicBezTo>
                  <a:pt x="15227" y="2885"/>
                  <a:pt x="14722" y="4992"/>
                  <a:pt x="14623" y="7751"/>
                </a:cubicBezTo>
                <a:lnTo>
                  <a:pt x="0" y="0"/>
                </a:lnTo>
                <a:close/>
              </a:path>
            </a:pathLst>
          </a:custGeom>
          <a:solidFill>
            <a:srgbClr val="DD9F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800"/>
            </a:pPr>
            <a:r>
              <a:t>necessary</a:t>
            </a:r>
            <a:br/>
            <a:r>
              <a:t>conditions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10" animBg="1" advAuto="0"/>
      <p:bldP spid="389" grpId="12" animBg="1" advAuto="0"/>
      <p:bldP spid="392" grpId="2" animBg="1" advAuto="0"/>
      <p:bldP spid="393" grpId="3" animBg="1" advAuto="0"/>
      <p:bldP spid="394" grpId="1" animBg="1" advAuto="0"/>
      <p:bldP spid="395" grpId="7" animBg="1" advAuto="0"/>
      <p:bldP spid="396" grpId="5" animBg="1" advAuto="0"/>
      <p:bldP spid="397" grpId="6" animBg="1" advAuto="0"/>
      <p:bldP spid="398" grpId="4" animBg="1" advAuto="0"/>
      <p:bldP spid="399" grpId="8" animBg="1" advAuto="0"/>
      <p:bldP spid="400" grpId="9" animBg="1" advAuto="0"/>
      <p:bldP spid="401" grpId="1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riangle"/>
          <p:cNvSpPr/>
          <p:nvPr/>
        </p:nvSpPr>
        <p:spPr>
          <a:xfrm rot="21553951">
            <a:off x="5041443" y="1820452"/>
            <a:ext cx="8348303" cy="786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8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0" name="Triangle"/>
          <p:cNvSpPr/>
          <p:nvPr/>
        </p:nvSpPr>
        <p:spPr>
          <a:xfrm>
            <a:off x="9764601" y="5082210"/>
            <a:ext cx="3225151" cy="4750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Triangle"/>
          <p:cNvSpPr/>
          <p:nvPr/>
        </p:nvSpPr>
        <p:spPr>
          <a:xfrm>
            <a:off x="4773338" y="5085824"/>
            <a:ext cx="5062743" cy="4743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2" name="Line"/>
          <p:cNvSpPr/>
          <p:nvPr/>
        </p:nvSpPr>
        <p:spPr>
          <a:xfrm flipV="1">
            <a:off x="9702939" y="8062589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3" name="Line"/>
          <p:cNvSpPr/>
          <p:nvPr/>
        </p:nvSpPr>
        <p:spPr>
          <a:xfrm flipH="1" flipV="1">
            <a:off x="11721978" y="5284361"/>
            <a:ext cx="719646" cy="719647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4" name="Line"/>
          <p:cNvSpPr/>
          <p:nvPr/>
        </p:nvSpPr>
        <p:spPr>
          <a:xfrm flipH="1" flipV="1">
            <a:off x="10320408" y="6780479"/>
            <a:ext cx="744866" cy="744865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5" name="Line"/>
          <p:cNvSpPr/>
          <p:nvPr/>
        </p:nvSpPr>
        <p:spPr>
          <a:xfrm flipH="1" flipV="1">
            <a:off x="11375829" y="8060266"/>
            <a:ext cx="836210" cy="83621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6" name="Line"/>
          <p:cNvSpPr/>
          <p:nvPr/>
        </p:nvSpPr>
        <p:spPr>
          <a:xfrm flipV="1">
            <a:off x="9885428" y="5245006"/>
            <a:ext cx="998229" cy="99822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7" name="Line"/>
          <p:cNvSpPr/>
          <p:nvPr/>
        </p:nvSpPr>
        <p:spPr>
          <a:xfrm flipV="1">
            <a:off x="8525933" y="6761961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8" name="Line"/>
          <p:cNvSpPr/>
          <p:nvPr/>
        </p:nvSpPr>
        <p:spPr>
          <a:xfrm flipV="1">
            <a:off x="7171406" y="8148590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9" name="Example 3: DOM attenuation"/>
          <p:cNvSpPr txBox="1">
            <a:spLocks noGrp="1"/>
          </p:cNvSpPr>
          <p:nvPr>
            <p:ph type="title"/>
          </p:nvPr>
        </p:nvSpPr>
        <p:spPr>
          <a:xfrm>
            <a:off x="1315633" y="-524967"/>
            <a:ext cx="11099801" cy="2048967"/>
          </a:xfrm>
          <a:prstGeom prst="rect">
            <a:avLst/>
          </a:prstGeom>
        </p:spPr>
        <p:txBody>
          <a:bodyPr/>
          <a:lstStyle/>
          <a:p>
            <a:pPr>
              <a:defRPr sz="5400">
                <a:solidFill>
                  <a:schemeClr val="accent5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Example 3:</a:t>
            </a:r>
            <a:r>
              <a:t> DOM attenuation</a:t>
            </a:r>
          </a:p>
        </p:txBody>
      </p:sp>
      <p:sp>
        <p:nvSpPr>
          <p:cNvPr id="470" name=":Node p:.."/>
          <p:cNvSpPr/>
          <p:nvPr/>
        </p:nvSpPr>
        <p:spPr>
          <a:xfrm>
            <a:off x="11929557" y="5563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471" name="Line"/>
          <p:cNvSpPr/>
          <p:nvPr/>
        </p:nvSpPr>
        <p:spPr>
          <a:xfrm flipV="1">
            <a:off x="11311939" y="3905105"/>
            <a:ext cx="1000939" cy="112661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2" name="w:Wrapper height=1"/>
          <p:cNvSpPr/>
          <p:nvPr/>
        </p:nvSpPr>
        <p:spPr>
          <a:xfrm>
            <a:off x="3847427" y="7603814"/>
            <a:ext cx="1881775" cy="151630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w</a:t>
            </a:r>
            <a:r>
              <a:rPr sz="2100"/>
              <a:t>:Wrapper</a:t>
            </a:r>
            <a:br/>
            <a:r>
              <a:t>height=1</a:t>
            </a:r>
          </a:p>
        </p:txBody>
      </p:sp>
      <p:sp>
        <p:nvSpPr>
          <p:cNvPr id="473" name="Access to any  Node gives  access to complete tree"/>
          <p:cNvSpPr txBox="1"/>
          <p:nvPr/>
        </p:nvSpPr>
        <p:spPr>
          <a:xfrm>
            <a:off x="575828" y="1760914"/>
            <a:ext cx="7321635" cy="859633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Access to any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t> gives </a:t>
            </a:r>
            <a:br/>
            <a:r>
              <a:t>access to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complete</a:t>
            </a:r>
            <a:r>
              <a:t> tree</a:t>
            </a:r>
          </a:p>
        </p:txBody>
      </p:sp>
      <p:sp>
        <p:nvSpPr>
          <p:cNvPr id="474" name="Line"/>
          <p:cNvSpPr/>
          <p:nvPr/>
        </p:nvSpPr>
        <p:spPr>
          <a:xfrm flipV="1">
            <a:off x="5766386" y="7643315"/>
            <a:ext cx="2235163" cy="70300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5" name="Wrappers have a height;  Access to Wrapper w allows modification of Nodes under the w.height-th parent…"/>
          <p:cNvSpPr txBox="1"/>
          <p:nvPr/>
        </p:nvSpPr>
        <p:spPr>
          <a:xfrm>
            <a:off x="575828" y="3428220"/>
            <a:ext cx="7321635" cy="192366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Wrappers have a height;</a:t>
            </a:r>
            <a:br/>
            <a:r>
              <a:t> Access to Wrapper </a:t>
            </a:r>
            <a:r>
              <a:rPr sz="34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t> allows modification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t>s under the </a:t>
            </a:r>
            <a:r>
              <a:rPr sz="3300">
                <a:latin typeface="Courier New"/>
                <a:ea typeface="Courier New"/>
                <a:cs typeface="Courier New"/>
                <a:sym typeface="Courier New"/>
              </a:rPr>
              <a:t>w.height</a:t>
            </a:r>
            <a:r>
              <a:t>-th parent</a:t>
            </a:r>
          </a:p>
          <a:p>
            <a:pPr>
              <a:defRPr sz="28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nothing else</a:t>
            </a:r>
          </a:p>
        </p:txBody>
      </p:sp>
      <p:sp>
        <p:nvSpPr>
          <p:cNvPr id="476" name="Line"/>
          <p:cNvSpPr/>
          <p:nvPr/>
        </p:nvSpPr>
        <p:spPr>
          <a:xfrm flipV="1">
            <a:off x="2261320" y="8361968"/>
            <a:ext cx="1556536" cy="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7" name="Line"/>
          <p:cNvSpPr/>
          <p:nvPr/>
        </p:nvSpPr>
        <p:spPr>
          <a:xfrm>
            <a:off x="5397713" y="6660001"/>
            <a:ext cx="2603836" cy="80327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8" name="unknwn1"/>
          <p:cNvSpPr/>
          <p:nvPr/>
        </p:nvSpPr>
        <p:spPr>
          <a:xfrm>
            <a:off x="3949770" y="5968315"/>
            <a:ext cx="1677088" cy="1308674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unknwn1</a:t>
            </a:r>
          </a:p>
        </p:txBody>
      </p:sp>
      <p:sp>
        <p:nvSpPr>
          <p:cNvPr id="479" name="unknwn2"/>
          <p:cNvSpPr/>
          <p:nvPr/>
        </p:nvSpPr>
        <p:spPr>
          <a:xfrm>
            <a:off x="866647" y="7618995"/>
            <a:ext cx="1556536" cy="1485948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unknwn2</a:t>
            </a:r>
          </a:p>
        </p:txBody>
      </p:sp>
      <p:sp>
        <p:nvSpPr>
          <p:cNvPr id="4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81" name=":Node p:.."/>
          <p:cNvSpPr/>
          <p:nvPr/>
        </p:nvSpPr>
        <p:spPr>
          <a:xfrm>
            <a:off x="10791620" y="4333511"/>
            <a:ext cx="1171113" cy="1086578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482" name=":Node p:.."/>
          <p:cNvSpPr/>
          <p:nvPr/>
        </p:nvSpPr>
        <p:spPr>
          <a:xfrm>
            <a:off x="12172736" y="3111909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483" name=":Node p:.."/>
          <p:cNvSpPr/>
          <p:nvPr/>
        </p:nvSpPr>
        <p:spPr>
          <a:xfrm>
            <a:off x="803989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484" name=":Node p:.."/>
          <p:cNvSpPr/>
          <p:nvPr/>
        </p:nvSpPr>
        <p:spPr>
          <a:xfrm>
            <a:off x="1046251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485" name=":Node p:.."/>
          <p:cNvSpPr/>
          <p:nvPr/>
        </p:nvSpPr>
        <p:spPr>
          <a:xfrm>
            <a:off x="9367649" y="5817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486" name=":Node p:.."/>
          <p:cNvSpPr/>
          <p:nvPr/>
        </p:nvSpPr>
        <p:spPr>
          <a:xfrm>
            <a:off x="6719153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487" name=":Node p:.."/>
          <p:cNvSpPr/>
          <p:nvPr/>
        </p:nvSpPr>
        <p:spPr>
          <a:xfrm>
            <a:off x="9242220" y="8473711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488" name=":Node p:.."/>
          <p:cNvSpPr/>
          <p:nvPr/>
        </p:nvSpPr>
        <p:spPr>
          <a:xfrm>
            <a:off x="11505224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4" animBg="1" advAuto="0"/>
      <p:bldP spid="460" grpId="9" animBg="1" advAuto="0"/>
      <p:bldP spid="461" grpId="8" animBg="1" advAuto="0"/>
      <p:bldP spid="472" grpId="6" animBg="1" advAuto="0"/>
      <p:bldP spid="473" grpId="1" animBg="1" advAuto="0"/>
      <p:bldP spid="474" grpId="7" animBg="1" advAuto="0"/>
      <p:bldP spid="475" grpId="5" animBg="1" advAuto="0"/>
      <p:bldP spid="476" grpId="11" animBg="1" advAuto="0"/>
      <p:bldP spid="477" grpId="3" animBg="1" advAuto="0"/>
      <p:bldP spid="478" grpId="2" animBg="1" advAuto="0"/>
      <p:bldP spid="479" grpId="1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unknwn.untrusted(w);…"/>
          <p:cNvSpPr txBox="1"/>
          <p:nvPr/>
        </p:nvSpPr>
        <p:spPr>
          <a:xfrm>
            <a:off x="365102" y="3523884"/>
            <a:ext cx="4595591" cy="129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000"/>
              </a:lnSpc>
              <a:spcBef>
                <a:spcPts val="1200"/>
              </a:spcBef>
              <a:defRPr sz="2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unknwn.untrusted(w);</a:t>
            </a:r>
          </a:p>
          <a:p>
            <a:pPr algn="l" defTabSz="457200">
              <a:lnSpc>
                <a:spcPts val="4000"/>
              </a:lnSpc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….</a:t>
            </a:r>
          </a:p>
        </p:txBody>
      </p:sp>
      <p:sp>
        <p:nvSpPr>
          <p:cNvPr id="491" name="Triangle"/>
          <p:cNvSpPr/>
          <p:nvPr/>
        </p:nvSpPr>
        <p:spPr>
          <a:xfrm rot="21553951">
            <a:off x="5017157" y="2159504"/>
            <a:ext cx="8353634" cy="7468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8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2" name="Triangle"/>
          <p:cNvSpPr/>
          <p:nvPr/>
        </p:nvSpPr>
        <p:spPr>
          <a:xfrm>
            <a:off x="10190339" y="4894598"/>
            <a:ext cx="3225151" cy="4750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3" name="Triangle"/>
          <p:cNvSpPr/>
          <p:nvPr/>
        </p:nvSpPr>
        <p:spPr>
          <a:xfrm>
            <a:off x="5130169" y="4898211"/>
            <a:ext cx="5062743" cy="4743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4" name="Line"/>
          <p:cNvSpPr/>
          <p:nvPr/>
        </p:nvSpPr>
        <p:spPr>
          <a:xfrm flipV="1">
            <a:off x="9702939" y="8062589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5" name="Line"/>
          <p:cNvSpPr/>
          <p:nvPr/>
        </p:nvSpPr>
        <p:spPr>
          <a:xfrm flipH="1" flipV="1">
            <a:off x="11721978" y="5284361"/>
            <a:ext cx="719646" cy="719647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6" name="Line"/>
          <p:cNvSpPr/>
          <p:nvPr/>
        </p:nvSpPr>
        <p:spPr>
          <a:xfrm flipH="1" flipV="1">
            <a:off x="10320408" y="6780479"/>
            <a:ext cx="744866" cy="744865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7" name="Line"/>
          <p:cNvSpPr/>
          <p:nvPr/>
        </p:nvSpPr>
        <p:spPr>
          <a:xfrm flipH="1" flipV="1">
            <a:off x="11375829" y="8060266"/>
            <a:ext cx="836210" cy="83621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8" name="Line"/>
          <p:cNvSpPr/>
          <p:nvPr/>
        </p:nvSpPr>
        <p:spPr>
          <a:xfrm flipV="1">
            <a:off x="9885428" y="5245006"/>
            <a:ext cx="998229" cy="99822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9" name="Line"/>
          <p:cNvSpPr/>
          <p:nvPr/>
        </p:nvSpPr>
        <p:spPr>
          <a:xfrm flipV="1">
            <a:off x="8525933" y="6761961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0" name="Line"/>
          <p:cNvSpPr/>
          <p:nvPr/>
        </p:nvSpPr>
        <p:spPr>
          <a:xfrm flipV="1">
            <a:off x="7171406" y="8148590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1" name="DOM attenuation"/>
          <p:cNvSpPr txBox="1">
            <a:spLocks noGrp="1"/>
          </p:cNvSpPr>
          <p:nvPr>
            <p:ph type="title"/>
          </p:nvPr>
        </p:nvSpPr>
        <p:spPr>
          <a:xfrm>
            <a:off x="1315633" y="-524967"/>
            <a:ext cx="11099801" cy="204896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DOM attenuation</a:t>
            </a:r>
          </a:p>
        </p:txBody>
      </p:sp>
      <p:sp>
        <p:nvSpPr>
          <p:cNvPr id="502" name=":Node p:.."/>
          <p:cNvSpPr/>
          <p:nvPr/>
        </p:nvSpPr>
        <p:spPr>
          <a:xfrm>
            <a:off x="11929557" y="5563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03" name="Line"/>
          <p:cNvSpPr/>
          <p:nvPr/>
        </p:nvSpPr>
        <p:spPr>
          <a:xfrm flipV="1">
            <a:off x="11311939" y="3905105"/>
            <a:ext cx="1000939" cy="112661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4" name="w:Wrapper height=1"/>
          <p:cNvSpPr/>
          <p:nvPr/>
        </p:nvSpPr>
        <p:spPr>
          <a:xfrm>
            <a:off x="3847427" y="7603814"/>
            <a:ext cx="1881775" cy="151630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w</a:t>
            </a:r>
            <a:r>
              <a:rPr sz="2100"/>
              <a:t>:Wrapper</a:t>
            </a:r>
            <a:br/>
            <a:r>
              <a:t>height=1</a:t>
            </a:r>
          </a:p>
        </p:txBody>
      </p:sp>
      <p:sp>
        <p:nvSpPr>
          <p:cNvPr id="505" name="Line"/>
          <p:cNvSpPr/>
          <p:nvPr/>
        </p:nvSpPr>
        <p:spPr>
          <a:xfrm flipV="1">
            <a:off x="5766386" y="7643315"/>
            <a:ext cx="2235163" cy="70300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6" name="Line"/>
          <p:cNvSpPr/>
          <p:nvPr/>
        </p:nvSpPr>
        <p:spPr>
          <a:xfrm flipV="1">
            <a:off x="2261320" y="8361968"/>
            <a:ext cx="1556536" cy="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7" name="unknwn"/>
          <p:cNvSpPr/>
          <p:nvPr/>
        </p:nvSpPr>
        <p:spPr>
          <a:xfrm>
            <a:off x="866647" y="7618995"/>
            <a:ext cx="1556536" cy="1485948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</a:t>
            </a:r>
          </a:p>
        </p:txBody>
      </p:sp>
      <p:sp>
        <p:nvSpPr>
          <p:cNvPr id="5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09" name="n2:Node p:.."/>
          <p:cNvSpPr/>
          <p:nvPr/>
        </p:nvSpPr>
        <p:spPr>
          <a:xfrm>
            <a:off x="10791620" y="4333511"/>
            <a:ext cx="1390905" cy="1086578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n2:Node</a:t>
            </a:r>
            <a:br/>
            <a:r>
              <a:t>p:..</a:t>
            </a:r>
          </a:p>
        </p:txBody>
      </p:sp>
      <p:sp>
        <p:nvSpPr>
          <p:cNvPr id="510" name="n1:Node p:.."/>
          <p:cNvSpPr/>
          <p:nvPr/>
        </p:nvSpPr>
        <p:spPr>
          <a:xfrm>
            <a:off x="12172736" y="3111909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n1:Node</a:t>
            </a:r>
            <a:br/>
            <a:r>
              <a:t>p:..</a:t>
            </a:r>
          </a:p>
        </p:txBody>
      </p:sp>
      <p:sp>
        <p:nvSpPr>
          <p:cNvPr id="511" name="n4:Node p:.."/>
          <p:cNvSpPr/>
          <p:nvPr/>
        </p:nvSpPr>
        <p:spPr>
          <a:xfrm>
            <a:off x="8039890" y="7146240"/>
            <a:ext cx="1484272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n4:Node</a:t>
            </a:r>
            <a:br/>
            <a:r>
              <a:t>p:..</a:t>
            </a:r>
          </a:p>
        </p:txBody>
      </p:sp>
      <p:sp>
        <p:nvSpPr>
          <p:cNvPr id="512" name=":Node p:.."/>
          <p:cNvSpPr/>
          <p:nvPr/>
        </p:nvSpPr>
        <p:spPr>
          <a:xfrm>
            <a:off x="10462510" y="7146240"/>
            <a:ext cx="1556537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13" name="n3:Node p:.."/>
          <p:cNvSpPr/>
          <p:nvPr/>
        </p:nvSpPr>
        <p:spPr>
          <a:xfrm>
            <a:off x="9367649" y="5817470"/>
            <a:ext cx="1556536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n3:Node</a:t>
            </a:r>
            <a:br/>
            <a:r>
              <a:t>p:..</a:t>
            </a:r>
          </a:p>
        </p:txBody>
      </p:sp>
      <p:sp>
        <p:nvSpPr>
          <p:cNvPr id="514" name=":Node p:.."/>
          <p:cNvSpPr/>
          <p:nvPr/>
        </p:nvSpPr>
        <p:spPr>
          <a:xfrm>
            <a:off x="6719153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15" name=":Node p:.."/>
          <p:cNvSpPr/>
          <p:nvPr/>
        </p:nvSpPr>
        <p:spPr>
          <a:xfrm>
            <a:off x="9242220" y="8473711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16" name=":Node p:.."/>
          <p:cNvSpPr/>
          <p:nvPr/>
        </p:nvSpPr>
        <p:spPr>
          <a:xfrm>
            <a:off x="11505224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17" name="function mm(unknwn){    n1:=Node(…); n2:=Node(n1,…);n3:=Node(n2,…);n4:=Node(n3,…);    n2.p:=“robust”; n3.p:=“volatile”;"/>
          <p:cNvSpPr txBox="1"/>
          <p:nvPr/>
        </p:nvSpPr>
        <p:spPr>
          <a:xfrm>
            <a:off x="174041" y="1304826"/>
            <a:ext cx="13055601" cy="2138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000"/>
              </a:lnSpc>
              <a:spcBef>
                <a:spcPts val="1200"/>
              </a:spcBef>
              <a:defRPr sz="2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function </a:t>
            </a:r>
            <a:r>
              <a:t>mm(unknwn){ </a:t>
            </a:r>
            <a:br/>
            <a:r>
              <a:t>  n1:=Node(…); n2:=Node(n1,…);n3:=Node(n2,…);n4:=Node(n3,…); </a:t>
            </a:r>
            <a:br/>
            <a:r>
              <a:t>  n2.p:=“robust”; n3.p:=“volatile”;</a:t>
            </a:r>
            <a:br/>
            <a:endParaRPr/>
          </a:p>
        </p:txBody>
      </p:sp>
      <p:sp>
        <p:nvSpPr>
          <p:cNvPr id="518" name="w=Wrapper(n4,1);"/>
          <p:cNvSpPr txBox="1"/>
          <p:nvPr/>
        </p:nvSpPr>
        <p:spPr>
          <a:xfrm>
            <a:off x="384958" y="2876964"/>
            <a:ext cx="3742011" cy="61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000"/>
              </a:lnSpc>
              <a:spcBef>
                <a:spcPts val="1200"/>
              </a:spcBef>
              <a:defRPr sz="2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w=Wrapper(n4,1);</a:t>
            </a:r>
          </a:p>
        </p:txBody>
      </p:sp>
      <p:sp>
        <p:nvSpPr>
          <p:cNvPr id="519" name="Here:   n3.p = ????…"/>
          <p:cNvSpPr/>
          <p:nvPr/>
        </p:nvSpPr>
        <p:spPr>
          <a:xfrm>
            <a:off x="3273821" y="3897860"/>
            <a:ext cx="4933158" cy="1976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52" y="0"/>
                </a:moveTo>
                <a:lnTo>
                  <a:pt x="9196" y="7188"/>
                </a:lnTo>
                <a:lnTo>
                  <a:pt x="278" y="7188"/>
                </a:lnTo>
                <a:cubicBezTo>
                  <a:pt x="124" y="7188"/>
                  <a:pt x="0" y="7499"/>
                  <a:pt x="0" y="7883"/>
                </a:cubicBezTo>
                <a:lnTo>
                  <a:pt x="0" y="20906"/>
                </a:lnTo>
                <a:cubicBezTo>
                  <a:pt x="0" y="21289"/>
                  <a:pt x="124" y="21600"/>
                  <a:pt x="278" y="21600"/>
                </a:cubicBezTo>
                <a:lnTo>
                  <a:pt x="21322" y="21600"/>
                </a:lnTo>
                <a:cubicBezTo>
                  <a:pt x="21476" y="21600"/>
                  <a:pt x="21600" y="21289"/>
                  <a:pt x="21600" y="20906"/>
                </a:cubicBezTo>
                <a:lnTo>
                  <a:pt x="21600" y="7883"/>
                </a:lnTo>
                <a:cubicBezTo>
                  <a:pt x="21600" y="7499"/>
                  <a:pt x="21476" y="7188"/>
                  <a:pt x="21322" y="7188"/>
                </a:cubicBezTo>
                <a:lnTo>
                  <a:pt x="10308" y="7188"/>
                </a:lnTo>
                <a:lnTo>
                  <a:pt x="9752" y="0"/>
                </a:lnTo>
                <a:close/>
              </a:path>
            </a:pathLst>
          </a:cu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Here:   n3.p = ????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             n2.p =  ????</a:t>
            </a:r>
          </a:p>
        </p:txBody>
      </p:sp>
      <p:sp>
        <p:nvSpPr>
          <p:cNvPr id="520" name="How do we specify Wrapper?"/>
          <p:cNvSpPr/>
          <p:nvPr/>
        </p:nvSpPr>
        <p:spPr>
          <a:xfrm>
            <a:off x="620528" y="6178318"/>
            <a:ext cx="6284178" cy="1359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A84A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r>
              <a:t>How do we specify Wrapper?</a:t>
            </a:r>
          </a:p>
        </p:txBody>
      </p:sp>
      <p:sp>
        <p:nvSpPr>
          <p:cNvPr id="521" name="Here:   n3.p = ????…"/>
          <p:cNvSpPr/>
          <p:nvPr/>
        </p:nvSpPr>
        <p:spPr>
          <a:xfrm>
            <a:off x="3273821" y="3800276"/>
            <a:ext cx="4933158" cy="2153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09" y="0"/>
                </a:moveTo>
                <a:lnTo>
                  <a:pt x="9253" y="8373"/>
                </a:lnTo>
                <a:lnTo>
                  <a:pt x="278" y="8373"/>
                </a:lnTo>
                <a:cubicBezTo>
                  <a:pt x="124" y="8373"/>
                  <a:pt x="0" y="8658"/>
                  <a:pt x="0" y="9010"/>
                </a:cubicBezTo>
                <a:lnTo>
                  <a:pt x="0" y="20963"/>
                </a:lnTo>
                <a:cubicBezTo>
                  <a:pt x="0" y="21315"/>
                  <a:pt x="124" y="21600"/>
                  <a:pt x="278" y="21600"/>
                </a:cubicBezTo>
                <a:lnTo>
                  <a:pt x="21322" y="21600"/>
                </a:lnTo>
                <a:cubicBezTo>
                  <a:pt x="21476" y="21600"/>
                  <a:pt x="21600" y="21315"/>
                  <a:pt x="21600" y="20963"/>
                </a:cubicBezTo>
                <a:lnTo>
                  <a:pt x="21600" y="9010"/>
                </a:lnTo>
                <a:cubicBezTo>
                  <a:pt x="21600" y="8658"/>
                  <a:pt x="21476" y="8373"/>
                  <a:pt x="21322" y="8373"/>
                </a:cubicBezTo>
                <a:lnTo>
                  <a:pt x="10366" y="8373"/>
                </a:lnTo>
                <a:lnTo>
                  <a:pt x="9809" y="0"/>
                </a:lnTo>
                <a:close/>
              </a:path>
            </a:pathLst>
          </a:cu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Here:   n3.p = ????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                 n2.p = “robust”</a:t>
            </a:r>
          </a:p>
        </p:txBody>
      </p:sp>
      <p:sp>
        <p:nvSpPr>
          <p:cNvPr id="522" name="open world"/>
          <p:cNvSpPr/>
          <p:nvPr/>
        </p:nvSpPr>
        <p:spPr>
          <a:xfrm>
            <a:off x="3117265" y="1307101"/>
            <a:ext cx="7168358" cy="2520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60" y="0"/>
                </a:moveTo>
                <a:cubicBezTo>
                  <a:pt x="3454" y="0"/>
                  <a:pt x="3369" y="244"/>
                  <a:pt x="3369" y="544"/>
                </a:cubicBezTo>
                <a:lnTo>
                  <a:pt x="3369" y="9632"/>
                </a:lnTo>
                <a:lnTo>
                  <a:pt x="0" y="21600"/>
                </a:lnTo>
                <a:lnTo>
                  <a:pt x="3937" y="11298"/>
                </a:lnTo>
                <a:lnTo>
                  <a:pt x="21409" y="11298"/>
                </a:lnTo>
                <a:cubicBezTo>
                  <a:pt x="21514" y="11298"/>
                  <a:pt x="21600" y="11055"/>
                  <a:pt x="21600" y="10754"/>
                </a:cubicBezTo>
                <a:lnTo>
                  <a:pt x="21600" y="544"/>
                </a:lnTo>
                <a:cubicBezTo>
                  <a:pt x="21600" y="244"/>
                  <a:pt x="21514" y="0"/>
                  <a:pt x="21409" y="0"/>
                </a:cubicBezTo>
                <a:lnTo>
                  <a:pt x="3560" y="0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chemeClr val="accent3">
                  <a:hueOff val="-333990"/>
                  <a:satOff val="3917"/>
                  <a:lumOff val="-6666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rPr sz="2900"/>
              <a:t>open world</a:t>
            </a:r>
            <a:br>
              <a:rPr sz="2900"/>
            </a:br>
            <a:endParaRPr sz="29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7" dur="1000" fill="hold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6" animBg="1" advAuto="0"/>
      <p:bldP spid="492" grpId="5" animBg="1" advAuto="0"/>
      <p:bldP spid="493" grpId="4" animBg="1" advAuto="0"/>
      <p:bldP spid="504" grpId="3" animBg="1" advAuto="0"/>
      <p:bldP spid="505" grpId="2" animBg="1" advAuto="0"/>
      <p:bldP spid="506" grpId="7" animBg="1" advAuto="0"/>
      <p:bldP spid="518" grpId="1" animBg="1" advAuto="0"/>
      <p:bldP spid="519" grpId="8" animBg="1" advAuto="0"/>
      <p:bldP spid="520" grpId="10" animBg="1" advAuto="0"/>
      <p:bldP spid="521" grpId="9" animBg="1" advAuto="0"/>
      <p:bldP spid="522" grpId="11" animBg="1" advAuto="0"/>
      <p:bldP spid="522" grpId="1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riangle"/>
          <p:cNvSpPr/>
          <p:nvPr/>
        </p:nvSpPr>
        <p:spPr>
          <a:xfrm rot="21553951">
            <a:off x="5017157" y="2159504"/>
            <a:ext cx="8353634" cy="7468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8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Triangle"/>
          <p:cNvSpPr/>
          <p:nvPr/>
        </p:nvSpPr>
        <p:spPr>
          <a:xfrm>
            <a:off x="10190339" y="4894598"/>
            <a:ext cx="3225151" cy="4750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" name="Triangle"/>
          <p:cNvSpPr/>
          <p:nvPr/>
        </p:nvSpPr>
        <p:spPr>
          <a:xfrm>
            <a:off x="5130169" y="4898211"/>
            <a:ext cx="5062742" cy="4743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7" name="Line"/>
          <p:cNvSpPr/>
          <p:nvPr/>
        </p:nvSpPr>
        <p:spPr>
          <a:xfrm flipV="1">
            <a:off x="9702939" y="8062589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8" name="Line"/>
          <p:cNvSpPr/>
          <p:nvPr/>
        </p:nvSpPr>
        <p:spPr>
          <a:xfrm flipH="1" flipV="1">
            <a:off x="11721978" y="5284361"/>
            <a:ext cx="719646" cy="719647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9" name="Line"/>
          <p:cNvSpPr/>
          <p:nvPr/>
        </p:nvSpPr>
        <p:spPr>
          <a:xfrm flipH="1" flipV="1">
            <a:off x="10320408" y="6780479"/>
            <a:ext cx="744866" cy="744865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0" name="Line"/>
          <p:cNvSpPr/>
          <p:nvPr/>
        </p:nvSpPr>
        <p:spPr>
          <a:xfrm flipH="1" flipV="1">
            <a:off x="11375829" y="8060266"/>
            <a:ext cx="836210" cy="83621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1" name="Line"/>
          <p:cNvSpPr/>
          <p:nvPr/>
        </p:nvSpPr>
        <p:spPr>
          <a:xfrm flipV="1">
            <a:off x="9885428" y="5245006"/>
            <a:ext cx="998229" cy="99822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2" name="Line"/>
          <p:cNvSpPr/>
          <p:nvPr/>
        </p:nvSpPr>
        <p:spPr>
          <a:xfrm flipV="1">
            <a:off x="8525933" y="6761961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3" name="Line"/>
          <p:cNvSpPr/>
          <p:nvPr/>
        </p:nvSpPr>
        <p:spPr>
          <a:xfrm flipV="1">
            <a:off x="7171406" y="8148590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4" name="classical"/>
          <p:cNvSpPr txBox="1">
            <a:spLocks noGrp="1"/>
          </p:cNvSpPr>
          <p:nvPr>
            <p:ph type="title"/>
          </p:nvPr>
        </p:nvSpPr>
        <p:spPr>
          <a:xfrm>
            <a:off x="1315633" y="-524967"/>
            <a:ext cx="11099801" cy="204896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classical</a:t>
            </a:r>
          </a:p>
        </p:txBody>
      </p:sp>
      <p:sp>
        <p:nvSpPr>
          <p:cNvPr id="535" name=":Node p:.."/>
          <p:cNvSpPr/>
          <p:nvPr/>
        </p:nvSpPr>
        <p:spPr>
          <a:xfrm>
            <a:off x="11929557" y="5563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36" name="Line"/>
          <p:cNvSpPr/>
          <p:nvPr/>
        </p:nvSpPr>
        <p:spPr>
          <a:xfrm flipV="1">
            <a:off x="11311939" y="3905105"/>
            <a:ext cx="1000939" cy="112661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7" name="w:Wrapper height=1"/>
          <p:cNvSpPr/>
          <p:nvPr/>
        </p:nvSpPr>
        <p:spPr>
          <a:xfrm>
            <a:off x="3847427" y="7603814"/>
            <a:ext cx="1881775" cy="151630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w</a:t>
            </a:r>
            <a:r>
              <a:rPr sz="2100"/>
              <a:t>:Wrapper</a:t>
            </a:r>
            <a:br/>
            <a:r>
              <a:t>height=1</a:t>
            </a:r>
          </a:p>
        </p:txBody>
      </p:sp>
      <p:sp>
        <p:nvSpPr>
          <p:cNvPr id="538" name="Line"/>
          <p:cNvSpPr/>
          <p:nvPr/>
        </p:nvSpPr>
        <p:spPr>
          <a:xfrm flipV="1">
            <a:off x="5766386" y="7643315"/>
            <a:ext cx="2235163" cy="70300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9" name="Line"/>
          <p:cNvSpPr/>
          <p:nvPr/>
        </p:nvSpPr>
        <p:spPr>
          <a:xfrm flipV="1">
            <a:off x="2261320" y="8361968"/>
            <a:ext cx="1556536" cy="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0" name="Line"/>
          <p:cNvSpPr/>
          <p:nvPr/>
        </p:nvSpPr>
        <p:spPr>
          <a:xfrm>
            <a:off x="5397713" y="6660001"/>
            <a:ext cx="2603836" cy="80327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1" name="unknwn1"/>
          <p:cNvSpPr/>
          <p:nvPr/>
        </p:nvSpPr>
        <p:spPr>
          <a:xfrm>
            <a:off x="3949770" y="5968315"/>
            <a:ext cx="1677088" cy="1308674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unknwn1</a:t>
            </a:r>
          </a:p>
        </p:txBody>
      </p:sp>
      <p:sp>
        <p:nvSpPr>
          <p:cNvPr id="542" name="unknwn2"/>
          <p:cNvSpPr/>
          <p:nvPr/>
        </p:nvSpPr>
        <p:spPr>
          <a:xfrm>
            <a:off x="866647" y="7618995"/>
            <a:ext cx="1556536" cy="1485948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unknwn2</a:t>
            </a:r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44" name=":Node p:.."/>
          <p:cNvSpPr/>
          <p:nvPr/>
        </p:nvSpPr>
        <p:spPr>
          <a:xfrm>
            <a:off x="10791620" y="4333511"/>
            <a:ext cx="1171113" cy="1086578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45" name=":Node p:.."/>
          <p:cNvSpPr/>
          <p:nvPr/>
        </p:nvSpPr>
        <p:spPr>
          <a:xfrm>
            <a:off x="12172736" y="3111909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46" name=":Node p:.."/>
          <p:cNvSpPr/>
          <p:nvPr/>
        </p:nvSpPr>
        <p:spPr>
          <a:xfrm>
            <a:off x="803989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47" name=":Node p:.."/>
          <p:cNvSpPr/>
          <p:nvPr/>
        </p:nvSpPr>
        <p:spPr>
          <a:xfrm>
            <a:off x="1046251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48" name=":Node p:.."/>
          <p:cNvSpPr/>
          <p:nvPr/>
        </p:nvSpPr>
        <p:spPr>
          <a:xfrm>
            <a:off x="9367649" y="5817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49" name=":Node p:.."/>
          <p:cNvSpPr/>
          <p:nvPr/>
        </p:nvSpPr>
        <p:spPr>
          <a:xfrm>
            <a:off x="6719153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50" name=":Node p:.."/>
          <p:cNvSpPr/>
          <p:nvPr/>
        </p:nvSpPr>
        <p:spPr>
          <a:xfrm>
            <a:off x="9242220" y="8473711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51" name=":Node p:.."/>
          <p:cNvSpPr/>
          <p:nvPr/>
        </p:nvSpPr>
        <p:spPr>
          <a:xfrm>
            <a:off x="11505224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52" name="????      😕 😕 😕        ????"/>
          <p:cNvSpPr txBox="1"/>
          <p:nvPr/>
        </p:nvSpPr>
        <p:spPr>
          <a:xfrm>
            <a:off x="1415510" y="2790199"/>
            <a:ext cx="85816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 sz="4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????      </a:t>
            </a:r>
            <a:r>
              <a:rPr sz="4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😕 😕 😕</a:t>
            </a:r>
            <a:r>
              <a:rPr sz="4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????</a:t>
            </a:r>
          </a:p>
        </p:txBody>
      </p:sp>
      <p:sp>
        <p:nvSpPr>
          <p:cNvPr id="553" name="Access to Wrapper w allows modification of Nodes under the w.height-th parent and nothing else"/>
          <p:cNvSpPr txBox="1"/>
          <p:nvPr/>
        </p:nvSpPr>
        <p:spPr>
          <a:xfrm>
            <a:off x="617786" y="1303029"/>
            <a:ext cx="10713740" cy="1055082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900"/>
            </a:pPr>
            <a:r>
              <a:t>Access to Wrapper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t> allows modification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t>s under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w.height</a:t>
            </a:r>
            <a:r>
              <a:t>-th parent and nothing else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5" animBg="1" advAuto="0"/>
      <p:bldP spid="526" grpId="3" animBg="1" advAuto="0"/>
      <p:bldP spid="537" grpId="1" animBg="1" advAuto="0"/>
      <p:bldP spid="538" grpId="2" animBg="1" advAuto="0"/>
      <p:bldP spid="539" grpId="4" animBg="1" advAuto="0"/>
      <p:bldP spid="542" grpId="6" animBg="1" advAuto="0"/>
      <p:bldP spid="552" grpId="7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riangle"/>
          <p:cNvSpPr/>
          <p:nvPr/>
        </p:nvSpPr>
        <p:spPr>
          <a:xfrm rot="21553951">
            <a:off x="5017157" y="2159504"/>
            <a:ext cx="8353634" cy="7468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8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6" name="Triangle"/>
          <p:cNvSpPr/>
          <p:nvPr/>
        </p:nvSpPr>
        <p:spPr>
          <a:xfrm>
            <a:off x="10190339" y="4894598"/>
            <a:ext cx="3225151" cy="4750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7" name="Triangle"/>
          <p:cNvSpPr/>
          <p:nvPr/>
        </p:nvSpPr>
        <p:spPr>
          <a:xfrm>
            <a:off x="5130169" y="4898211"/>
            <a:ext cx="5062742" cy="4743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8" name="Line"/>
          <p:cNvSpPr/>
          <p:nvPr/>
        </p:nvSpPr>
        <p:spPr>
          <a:xfrm flipV="1">
            <a:off x="9702939" y="8062589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59" name="Line"/>
          <p:cNvSpPr/>
          <p:nvPr/>
        </p:nvSpPr>
        <p:spPr>
          <a:xfrm flipH="1" flipV="1">
            <a:off x="11721978" y="5284361"/>
            <a:ext cx="719646" cy="719647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0" name="Line"/>
          <p:cNvSpPr/>
          <p:nvPr/>
        </p:nvSpPr>
        <p:spPr>
          <a:xfrm flipH="1" flipV="1">
            <a:off x="10320408" y="6780479"/>
            <a:ext cx="744866" cy="744865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1" name="Line"/>
          <p:cNvSpPr/>
          <p:nvPr/>
        </p:nvSpPr>
        <p:spPr>
          <a:xfrm flipH="1" flipV="1">
            <a:off x="11375829" y="8060266"/>
            <a:ext cx="836210" cy="83621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2" name="Line"/>
          <p:cNvSpPr/>
          <p:nvPr/>
        </p:nvSpPr>
        <p:spPr>
          <a:xfrm flipV="1">
            <a:off x="9885428" y="5245006"/>
            <a:ext cx="998229" cy="99822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3" name="Line"/>
          <p:cNvSpPr/>
          <p:nvPr/>
        </p:nvSpPr>
        <p:spPr>
          <a:xfrm flipV="1">
            <a:off x="8525933" y="6761961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4" name="Line"/>
          <p:cNvSpPr/>
          <p:nvPr/>
        </p:nvSpPr>
        <p:spPr>
          <a:xfrm flipV="1">
            <a:off x="7171406" y="8148590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5" name="holistic"/>
          <p:cNvSpPr txBox="1">
            <a:spLocks noGrp="1"/>
          </p:cNvSpPr>
          <p:nvPr>
            <p:ph type="title"/>
          </p:nvPr>
        </p:nvSpPr>
        <p:spPr>
          <a:xfrm>
            <a:off x="1315633" y="-524967"/>
            <a:ext cx="11099801" cy="204896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holistic</a:t>
            </a:r>
          </a:p>
        </p:txBody>
      </p:sp>
      <p:sp>
        <p:nvSpPr>
          <p:cNvPr id="566" name=":Node p:.."/>
          <p:cNvSpPr/>
          <p:nvPr/>
        </p:nvSpPr>
        <p:spPr>
          <a:xfrm>
            <a:off x="11929557" y="5563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67" name="Line"/>
          <p:cNvSpPr/>
          <p:nvPr/>
        </p:nvSpPr>
        <p:spPr>
          <a:xfrm flipV="1">
            <a:off x="11311939" y="3905105"/>
            <a:ext cx="1000939" cy="112661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8" name="w:Wrapper height=1"/>
          <p:cNvSpPr/>
          <p:nvPr/>
        </p:nvSpPr>
        <p:spPr>
          <a:xfrm>
            <a:off x="3847427" y="7603814"/>
            <a:ext cx="1881775" cy="151630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w</a:t>
            </a:r>
            <a:r>
              <a:rPr sz="2100"/>
              <a:t>:Wrapper</a:t>
            </a:r>
            <a:br/>
            <a:r>
              <a:t>height=1</a:t>
            </a:r>
          </a:p>
        </p:txBody>
      </p:sp>
      <p:sp>
        <p:nvSpPr>
          <p:cNvPr id="569" name="Line"/>
          <p:cNvSpPr/>
          <p:nvPr/>
        </p:nvSpPr>
        <p:spPr>
          <a:xfrm flipV="1">
            <a:off x="5766386" y="7643315"/>
            <a:ext cx="2235163" cy="70300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70" name="Line"/>
          <p:cNvSpPr/>
          <p:nvPr/>
        </p:nvSpPr>
        <p:spPr>
          <a:xfrm flipV="1">
            <a:off x="2261320" y="8361968"/>
            <a:ext cx="1556536" cy="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71" name="Line"/>
          <p:cNvSpPr/>
          <p:nvPr/>
        </p:nvSpPr>
        <p:spPr>
          <a:xfrm>
            <a:off x="5397713" y="6660001"/>
            <a:ext cx="2603836" cy="80327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72" name="unknwn1"/>
          <p:cNvSpPr/>
          <p:nvPr/>
        </p:nvSpPr>
        <p:spPr>
          <a:xfrm>
            <a:off x="3949770" y="5968315"/>
            <a:ext cx="1677088" cy="1308674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unknwn1</a:t>
            </a:r>
          </a:p>
        </p:txBody>
      </p:sp>
      <p:sp>
        <p:nvSpPr>
          <p:cNvPr id="573" name="unknwn2"/>
          <p:cNvSpPr/>
          <p:nvPr/>
        </p:nvSpPr>
        <p:spPr>
          <a:xfrm>
            <a:off x="866647" y="7618995"/>
            <a:ext cx="1556536" cy="1485948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unknwn2</a:t>
            </a:r>
          </a:p>
        </p:txBody>
      </p:sp>
      <p:sp>
        <p:nvSpPr>
          <p:cNvPr id="5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75" name=":Node p:.."/>
          <p:cNvSpPr/>
          <p:nvPr/>
        </p:nvSpPr>
        <p:spPr>
          <a:xfrm>
            <a:off x="10791620" y="4333511"/>
            <a:ext cx="1171113" cy="1086578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76" name=":Node p:.."/>
          <p:cNvSpPr/>
          <p:nvPr/>
        </p:nvSpPr>
        <p:spPr>
          <a:xfrm>
            <a:off x="12172736" y="3111909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77" name=":Node p:.."/>
          <p:cNvSpPr/>
          <p:nvPr/>
        </p:nvSpPr>
        <p:spPr>
          <a:xfrm>
            <a:off x="803989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78" name=":Node p:.."/>
          <p:cNvSpPr/>
          <p:nvPr/>
        </p:nvSpPr>
        <p:spPr>
          <a:xfrm>
            <a:off x="1046251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79" name=":Node p:.."/>
          <p:cNvSpPr/>
          <p:nvPr/>
        </p:nvSpPr>
        <p:spPr>
          <a:xfrm>
            <a:off x="9367649" y="5817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80" name=":Node p:.."/>
          <p:cNvSpPr/>
          <p:nvPr/>
        </p:nvSpPr>
        <p:spPr>
          <a:xfrm>
            <a:off x="6719153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81" name=":Node p:.."/>
          <p:cNvSpPr/>
          <p:nvPr/>
        </p:nvSpPr>
        <p:spPr>
          <a:xfrm>
            <a:off x="9242220" y="8473711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82" name=":Node p:.."/>
          <p:cNvSpPr/>
          <p:nvPr/>
        </p:nvSpPr>
        <p:spPr>
          <a:xfrm>
            <a:off x="11505224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83" name="If…"/>
          <p:cNvSpPr txBox="1"/>
          <p:nvPr/>
        </p:nvSpPr>
        <p:spPr>
          <a:xfrm>
            <a:off x="111374" y="1089163"/>
            <a:ext cx="13169025" cy="370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  </a:t>
            </a:r>
            <a:br/>
            <a:r>
              <a:t> If </a:t>
            </a:r>
          </a:p>
          <a:p>
            <a:pPr algn="l">
              <a:defRPr sz="3200">
                <a:solidFill>
                  <a:schemeClr val="accent2"/>
                </a:solidFill>
              </a:defRPr>
            </a:pPr>
            <a:r>
              <a:rPr>
                <a:solidFill>
                  <a:srgbClr val="000000"/>
                </a:solidFill>
              </a:rPr>
              <a:t>     a node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nd </a:t>
            </a:r>
            <a:r>
              <a:rPr>
                <a:solidFill>
                  <a:srgbClr val="000000"/>
                </a:solidFill>
              </a:rPr>
              <a:t>is “outside”  set </a:t>
            </a:r>
            <a:r>
              <a:t>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S</a:t>
            </a:r>
            <a:r>
              <a:t>                       </a:t>
            </a:r>
          </a:p>
          <a:p>
            <a:pPr algn="l">
              <a:defRPr sz="3200">
                <a:solidFill>
                  <a:schemeClr val="accent2"/>
                </a:solidFill>
              </a:defRPr>
            </a:pPr>
            <a:r>
              <a:t> </a:t>
            </a:r>
            <a:r>
              <a:rPr>
                <a:solidFill>
                  <a:srgbClr val="000000"/>
                </a:solidFill>
              </a:rPr>
              <a:t>then   </a:t>
            </a:r>
          </a:p>
          <a:p>
            <a:pPr algn="l">
              <a:defRPr sz="3200">
                <a:solidFill>
                  <a:schemeClr val="accent2"/>
                </a:solidFill>
              </a:defRPr>
            </a:pPr>
            <a:r>
              <a:rPr>
                <a:solidFill>
                  <a:srgbClr val="000000"/>
                </a:solidFill>
              </a:rPr>
              <a:t>    any execution involving no more than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S </a:t>
            </a:r>
            <a:r>
              <a:rPr>
                <a:solidFill>
                  <a:srgbClr val="000000"/>
                </a:solidFill>
              </a:rPr>
              <a:t>does </a:t>
            </a:r>
            <a:r>
              <a:rPr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not</a:t>
            </a:r>
            <a:r>
              <a:rPr>
                <a:solidFill>
                  <a:srgbClr val="000000"/>
                </a:solidFill>
              </a:rPr>
              <a:t> modify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nd.p</a:t>
            </a:r>
          </a:p>
          <a:p>
            <a:pPr algn="l">
              <a:defRPr sz="2800"/>
            </a:pPr>
            <a:br/>
            <a:r>
              <a:t> </a:t>
            </a:r>
            <a:br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Outside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</a:t>
            </a:r>
            <a:r>
              <a:t>)     iff   ….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" grpId="5" animBg="1" advAuto="0"/>
      <p:bldP spid="557" grpId="3" animBg="1" advAuto="0"/>
      <p:bldP spid="568" grpId="1" animBg="1" advAuto="0"/>
      <p:bldP spid="569" grpId="2" animBg="1" advAuto="0"/>
      <p:bldP spid="570" grpId="4" animBg="1" advAuto="0"/>
      <p:bldP spid="573" grpId="6" animBg="1" advAuto="0"/>
      <p:bldP spid="583" grpId="7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riangle"/>
          <p:cNvSpPr/>
          <p:nvPr/>
        </p:nvSpPr>
        <p:spPr>
          <a:xfrm rot="21553951">
            <a:off x="5017157" y="2159504"/>
            <a:ext cx="8353634" cy="7468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8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6" name="Triangle"/>
          <p:cNvSpPr/>
          <p:nvPr/>
        </p:nvSpPr>
        <p:spPr>
          <a:xfrm>
            <a:off x="10190339" y="4894598"/>
            <a:ext cx="3225151" cy="4750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7" name="Triangle"/>
          <p:cNvSpPr/>
          <p:nvPr/>
        </p:nvSpPr>
        <p:spPr>
          <a:xfrm>
            <a:off x="5130169" y="4898211"/>
            <a:ext cx="5062742" cy="4743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8" name="Line"/>
          <p:cNvSpPr/>
          <p:nvPr/>
        </p:nvSpPr>
        <p:spPr>
          <a:xfrm flipV="1">
            <a:off x="9702939" y="8062589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89" name="Line"/>
          <p:cNvSpPr/>
          <p:nvPr/>
        </p:nvSpPr>
        <p:spPr>
          <a:xfrm flipH="1" flipV="1">
            <a:off x="11721978" y="5284361"/>
            <a:ext cx="719646" cy="719647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0" name="Line"/>
          <p:cNvSpPr/>
          <p:nvPr/>
        </p:nvSpPr>
        <p:spPr>
          <a:xfrm flipH="1" flipV="1">
            <a:off x="10320408" y="6780479"/>
            <a:ext cx="744866" cy="744865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1" name="Line"/>
          <p:cNvSpPr/>
          <p:nvPr/>
        </p:nvSpPr>
        <p:spPr>
          <a:xfrm flipH="1" flipV="1">
            <a:off x="11375829" y="8060266"/>
            <a:ext cx="836210" cy="83621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2" name="Line"/>
          <p:cNvSpPr/>
          <p:nvPr/>
        </p:nvSpPr>
        <p:spPr>
          <a:xfrm flipV="1">
            <a:off x="9885428" y="5245006"/>
            <a:ext cx="998229" cy="99822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3" name="Line"/>
          <p:cNvSpPr/>
          <p:nvPr/>
        </p:nvSpPr>
        <p:spPr>
          <a:xfrm flipV="1">
            <a:off x="8525933" y="6761961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4" name="Line"/>
          <p:cNvSpPr/>
          <p:nvPr/>
        </p:nvSpPr>
        <p:spPr>
          <a:xfrm flipV="1">
            <a:off x="7171406" y="8148590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5" name="holistic"/>
          <p:cNvSpPr txBox="1">
            <a:spLocks noGrp="1"/>
          </p:cNvSpPr>
          <p:nvPr>
            <p:ph type="title"/>
          </p:nvPr>
        </p:nvSpPr>
        <p:spPr>
          <a:xfrm>
            <a:off x="1330257" y="41970"/>
            <a:ext cx="11099801" cy="1086579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holistic</a:t>
            </a:r>
          </a:p>
        </p:txBody>
      </p:sp>
      <p:sp>
        <p:nvSpPr>
          <p:cNvPr id="596" name=":Node p:.."/>
          <p:cNvSpPr/>
          <p:nvPr/>
        </p:nvSpPr>
        <p:spPr>
          <a:xfrm>
            <a:off x="11929557" y="5563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597" name="Line"/>
          <p:cNvSpPr/>
          <p:nvPr/>
        </p:nvSpPr>
        <p:spPr>
          <a:xfrm flipV="1">
            <a:off x="11311939" y="3905105"/>
            <a:ext cx="1000939" cy="112661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8" name="w:Wrapper height=1"/>
          <p:cNvSpPr/>
          <p:nvPr/>
        </p:nvSpPr>
        <p:spPr>
          <a:xfrm>
            <a:off x="3847427" y="7603814"/>
            <a:ext cx="1881775" cy="151630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w</a:t>
            </a:r>
            <a:r>
              <a:rPr sz="2100"/>
              <a:t>:Wrapper</a:t>
            </a:r>
            <a:br/>
            <a:r>
              <a:t>height=1</a:t>
            </a:r>
          </a:p>
        </p:txBody>
      </p:sp>
      <p:sp>
        <p:nvSpPr>
          <p:cNvPr id="599" name="Line"/>
          <p:cNvSpPr/>
          <p:nvPr/>
        </p:nvSpPr>
        <p:spPr>
          <a:xfrm flipV="1">
            <a:off x="5766386" y="7643315"/>
            <a:ext cx="2235163" cy="70300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0" name="Line"/>
          <p:cNvSpPr/>
          <p:nvPr/>
        </p:nvSpPr>
        <p:spPr>
          <a:xfrm flipV="1">
            <a:off x="2261320" y="8361968"/>
            <a:ext cx="1556536" cy="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1" name="Line"/>
          <p:cNvSpPr/>
          <p:nvPr/>
        </p:nvSpPr>
        <p:spPr>
          <a:xfrm>
            <a:off x="5397713" y="6660001"/>
            <a:ext cx="2603836" cy="80327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2" name="unknwn1"/>
          <p:cNvSpPr/>
          <p:nvPr/>
        </p:nvSpPr>
        <p:spPr>
          <a:xfrm>
            <a:off x="3949770" y="5968315"/>
            <a:ext cx="1677088" cy="1308674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unknwn1</a:t>
            </a:r>
          </a:p>
        </p:txBody>
      </p:sp>
      <p:sp>
        <p:nvSpPr>
          <p:cNvPr id="603" name="unknwn2"/>
          <p:cNvSpPr/>
          <p:nvPr/>
        </p:nvSpPr>
        <p:spPr>
          <a:xfrm>
            <a:off x="866647" y="7618995"/>
            <a:ext cx="1556536" cy="1485948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unknwn2</a:t>
            </a:r>
          </a:p>
        </p:txBody>
      </p:sp>
      <p:sp>
        <p:nvSpPr>
          <p:cNvPr id="6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05" name=":Node p:.."/>
          <p:cNvSpPr/>
          <p:nvPr/>
        </p:nvSpPr>
        <p:spPr>
          <a:xfrm>
            <a:off x="10791620" y="4333511"/>
            <a:ext cx="1171113" cy="1086578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06" name=":Node p:.."/>
          <p:cNvSpPr/>
          <p:nvPr/>
        </p:nvSpPr>
        <p:spPr>
          <a:xfrm>
            <a:off x="12172736" y="3111909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07" name=":Node p:.."/>
          <p:cNvSpPr/>
          <p:nvPr/>
        </p:nvSpPr>
        <p:spPr>
          <a:xfrm>
            <a:off x="803989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08" name=":Node p:.."/>
          <p:cNvSpPr/>
          <p:nvPr/>
        </p:nvSpPr>
        <p:spPr>
          <a:xfrm>
            <a:off x="1046251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09" name=":Node p:.."/>
          <p:cNvSpPr/>
          <p:nvPr/>
        </p:nvSpPr>
        <p:spPr>
          <a:xfrm>
            <a:off x="9367649" y="5817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10" name=":Node p:.."/>
          <p:cNvSpPr/>
          <p:nvPr/>
        </p:nvSpPr>
        <p:spPr>
          <a:xfrm>
            <a:off x="6719153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11" name=":Node p:.."/>
          <p:cNvSpPr/>
          <p:nvPr/>
        </p:nvSpPr>
        <p:spPr>
          <a:xfrm>
            <a:off x="9242220" y="8473711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12" name=":Node p:.."/>
          <p:cNvSpPr/>
          <p:nvPr/>
        </p:nvSpPr>
        <p:spPr>
          <a:xfrm>
            <a:off x="11505224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13" name="∀S:Set. ∀nd:Node.…"/>
          <p:cNvSpPr txBox="1"/>
          <p:nvPr/>
        </p:nvSpPr>
        <p:spPr>
          <a:xfrm>
            <a:off x="276343" y="1470836"/>
            <a:ext cx="12045714" cy="1025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 </a:t>
            </a:r>
            <a:r>
              <a:rPr b="1" i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Menlo"/>
                <a:ea typeface="Menlo"/>
                <a:cs typeface="Menlo"/>
                <a:sym typeface="Menlo"/>
              </a:rPr>
              <a:t>∀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S:Set. </a:t>
            </a:r>
            <a:r>
              <a:rPr b="1" i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Menlo"/>
                <a:ea typeface="Menlo"/>
                <a:cs typeface="Menlo"/>
                <a:sym typeface="Menlo"/>
              </a:rPr>
              <a:t>∀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nd:Node.     </a:t>
            </a:r>
          </a:p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rPr sz="30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 sz="3200"/>
              <a:t>[  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Outside</a:t>
            </a:r>
            <a:r>
              <a:rPr sz="3200"/>
              <a:t>(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</a:t>
            </a:r>
            <a:r>
              <a:rPr sz="3200"/>
              <a:t>,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</a:t>
            </a:r>
            <a:r>
              <a:rPr sz="3200"/>
              <a:t>)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</a:t>
            </a:r>
            <a:r>
              <a: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→     ¬ ( </a:t>
            </a:r>
            <a:r>
              <a:rPr sz="32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Will</a:t>
            </a:r>
            <a:r>
              <a:rPr sz="3200"/>
              <a:t>(</a:t>
            </a:r>
            <a:r>
              <a:rPr sz="32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Changes</a:t>
            </a:r>
            <a:r>
              <a:rPr sz="3200"/>
              <a:t>(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nd.p</a:t>
            </a:r>
            <a:r>
              <a: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))</a:t>
            </a:r>
            <a:r>
              <a:rPr sz="32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 in 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</a:t>
            </a:r>
            <a:r>
              <a:rPr sz="3200"/>
              <a:t>  )    ]</a:t>
            </a:r>
          </a:p>
        </p:txBody>
      </p:sp>
      <p:sp>
        <p:nvSpPr>
          <p:cNvPr id="614" name="Outside(nd,S)   iff   ..."/>
          <p:cNvSpPr txBox="1"/>
          <p:nvPr/>
        </p:nvSpPr>
        <p:spPr>
          <a:xfrm>
            <a:off x="276343" y="3815409"/>
            <a:ext cx="12045714" cy="1322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Outside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nd,S</a:t>
            </a:r>
            <a:r>
              <a:t>)   iff   </a:t>
            </a:r>
            <a:r>
              <a:rPr i="1">
                <a:latin typeface="Menlo"/>
                <a:ea typeface="Menlo"/>
                <a:cs typeface="Menlo"/>
                <a:sym typeface="Menlo"/>
              </a:rPr>
              <a:t>...</a:t>
            </a:r>
            <a:endParaRPr>
              <a:latin typeface="Andale Mono"/>
              <a:ea typeface="Andale Mono"/>
              <a:cs typeface="Andale Mono"/>
              <a:sym typeface="Andale Mono"/>
            </a:endParaRPr>
          </a:p>
          <a:p>
            <a:pPr algn="l">
              <a:defRPr sz="2800"/>
            </a:pPr>
            <a:endParaRPr>
              <a:latin typeface="Andale Mono"/>
              <a:ea typeface="Andale Mono"/>
              <a:cs typeface="Andale Mono"/>
              <a:sym typeface="Andale Mono"/>
            </a:endParaRPr>
          </a:p>
        </p:txBody>
      </p:sp>
      <p:sp>
        <p:nvSpPr>
          <p:cNvPr id="615" name="nd outside S"/>
          <p:cNvSpPr/>
          <p:nvPr/>
        </p:nvSpPr>
        <p:spPr>
          <a:xfrm>
            <a:off x="935336" y="2951843"/>
            <a:ext cx="3529212" cy="1496220"/>
          </a:xfrm>
          <a:prstGeom prst="wedgeEllipseCallout">
            <a:avLst>
              <a:gd name="adj1" fmla="val -1137"/>
              <a:gd name="adj2" fmla="val -84294"/>
            </a:avLst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rPr>
                <a:latin typeface="Andale Mono"/>
                <a:ea typeface="Andale Mono"/>
                <a:cs typeface="Andale Mono"/>
                <a:sym typeface="Andale Mono"/>
              </a:rPr>
              <a:t>nd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outside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 S</a:t>
            </a:r>
          </a:p>
        </p:txBody>
      </p:sp>
      <p:sp>
        <p:nvSpPr>
          <p:cNvPr id="616" name="Execution involves no more than S"/>
          <p:cNvSpPr/>
          <p:nvPr/>
        </p:nvSpPr>
        <p:spPr>
          <a:xfrm>
            <a:off x="6730272" y="3078912"/>
            <a:ext cx="4221561" cy="1496220"/>
          </a:xfrm>
          <a:prstGeom prst="wedgeEllipseCallout">
            <a:avLst>
              <a:gd name="adj1" fmla="val 29687"/>
              <a:gd name="adj2" fmla="val -86324"/>
            </a:avLst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Execution involves no more than S</a:t>
            </a:r>
          </a:p>
        </p:txBody>
      </p:sp>
      <p:sp>
        <p:nvSpPr>
          <p:cNvPr id="617" name="Does not modify nd.p"/>
          <p:cNvSpPr/>
          <p:nvPr/>
        </p:nvSpPr>
        <p:spPr>
          <a:xfrm>
            <a:off x="3675903" y="4320879"/>
            <a:ext cx="4221560" cy="1496220"/>
          </a:xfrm>
          <a:prstGeom prst="wedgeEllipseCallout">
            <a:avLst>
              <a:gd name="adj1" fmla="val 14888"/>
              <a:gd name="adj2" fmla="val -169759"/>
            </a:avLst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Does not modify nd.p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5" animBg="1" advAuto="0"/>
      <p:bldP spid="587" grpId="3" animBg="1" advAuto="0"/>
      <p:bldP spid="598" grpId="1" animBg="1" advAuto="0"/>
      <p:bldP spid="599" grpId="2" animBg="1" advAuto="0"/>
      <p:bldP spid="600" grpId="4" animBg="1" advAuto="0"/>
      <p:bldP spid="603" grpId="6" animBg="1" advAuto="0"/>
      <p:bldP spid="613" grpId="7" animBg="1" advAuto="0"/>
      <p:bldP spid="614" grpId="8" animBg="1" advAuto="0"/>
      <p:bldP spid="615" grpId="9" animBg="1" advAuto="0"/>
      <p:bldP spid="616" grpId="10" animBg="1" advAuto="0"/>
      <p:bldP spid="617" grpId="1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riangle"/>
          <p:cNvSpPr/>
          <p:nvPr/>
        </p:nvSpPr>
        <p:spPr>
          <a:xfrm rot="21553951">
            <a:off x="5017157" y="2159504"/>
            <a:ext cx="8353634" cy="7468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8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0" name="Triangle"/>
          <p:cNvSpPr/>
          <p:nvPr/>
        </p:nvSpPr>
        <p:spPr>
          <a:xfrm>
            <a:off x="10190339" y="4894598"/>
            <a:ext cx="3225151" cy="4750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1" name="Triangle"/>
          <p:cNvSpPr/>
          <p:nvPr/>
        </p:nvSpPr>
        <p:spPr>
          <a:xfrm>
            <a:off x="5130169" y="4898211"/>
            <a:ext cx="5062742" cy="4743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Line"/>
          <p:cNvSpPr/>
          <p:nvPr/>
        </p:nvSpPr>
        <p:spPr>
          <a:xfrm flipV="1">
            <a:off x="9702939" y="8062589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3" name="Line"/>
          <p:cNvSpPr/>
          <p:nvPr/>
        </p:nvSpPr>
        <p:spPr>
          <a:xfrm flipH="1" flipV="1">
            <a:off x="11721978" y="5284361"/>
            <a:ext cx="719646" cy="719647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4" name="Line"/>
          <p:cNvSpPr/>
          <p:nvPr/>
        </p:nvSpPr>
        <p:spPr>
          <a:xfrm flipH="1" flipV="1">
            <a:off x="10320408" y="6780479"/>
            <a:ext cx="744866" cy="744865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5" name="Line"/>
          <p:cNvSpPr/>
          <p:nvPr/>
        </p:nvSpPr>
        <p:spPr>
          <a:xfrm flipH="1" flipV="1">
            <a:off x="11375829" y="8060266"/>
            <a:ext cx="836210" cy="83621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6" name="Line"/>
          <p:cNvSpPr/>
          <p:nvPr/>
        </p:nvSpPr>
        <p:spPr>
          <a:xfrm flipV="1">
            <a:off x="9885428" y="5245006"/>
            <a:ext cx="998229" cy="99822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7" name="Line"/>
          <p:cNvSpPr/>
          <p:nvPr/>
        </p:nvSpPr>
        <p:spPr>
          <a:xfrm flipV="1">
            <a:off x="8525933" y="6761961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8" name="Line"/>
          <p:cNvSpPr/>
          <p:nvPr/>
        </p:nvSpPr>
        <p:spPr>
          <a:xfrm flipV="1">
            <a:off x="7171406" y="8148590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9" name="holistic"/>
          <p:cNvSpPr txBox="1">
            <a:spLocks noGrp="1"/>
          </p:cNvSpPr>
          <p:nvPr>
            <p:ph type="title"/>
          </p:nvPr>
        </p:nvSpPr>
        <p:spPr>
          <a:xfrm>
            <a:off x="1330257" y="41970"/>
            <a:ext cx="11099801" cy="1086579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holistic</a:t>
            </a:r>
          </a:p>
        </p:txBody>
      </p:sp>
      <p:sp>
        <p:nvSpPr>
          <p:cNvPr id="630" name=":Node p:.."/>
          <p:cNvSpPr/>
          <p:nvPr/>
        </p:nvSpPr>
        <p:spPr>
          <a:xfrm>
            <a:off x="11929557" y="5563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31" name="Line"/>
          <p:cNvSpPr/>
          <p:nvPr/>
        </p:nvSpPr>
        <p:spPr>
          <a:xfrm flipV="1">
            <a:off x="11311939" y="3905105"/>
            <a:ext cx="1000939" cy="112661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32" name="w:Wrapper height=1"/>
          <p:cNvSpPr/>
          <p:nvPr/>
        </p:nvSpPr>
        <p:spPr>
          <a:xfrm>
            <a:off x="3847427" y="7603814"/>
            <a:ext cx="1881775" cy="151630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w</a:t>
            </a:r>
            <a:r>
              <a:rPr sz="2100"/>
              <a:t>:Wrapper</a:t>
            </a:r>
            <a:br/>
            <a:r>
              <a:t>height=1</a:t>
            </a:r>
          </a:p>
        </p:txBody>
      </p:sp>
      <p:sp>
        <p:nvSpPr>
          <p:cNvPr id="633" name="Line"/>
          <p:cNvSpPr/>
          <p:nvPr/>
        </p:nvSpPr>
        <p:spPr>
          <a:xfrm flipV="1">
            <a:off x="5766386" y="7643315"/>
            <a:ext cx="2235163" cy="70300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34" name="Line"/>
          <p:cNvSpPr/>
          <p:nvPr/>
        </p:nvSpPr>
        <p:spPr>
          <a:xfrm flipV="1">
            <a:off x="2261320" y="8361968"/>
            <a:ext cx="1556536" cy="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35" name="Line"/>
          <p:cNvSpPr/>
          <p:nvPr/>
        </p:nvSpPr>
        <p:spPr>
          <a:xfrm>
            <a:off x="5397713" y="6660001"/>
            <a:ext cx="2603836" cy="80327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unknwn1"/>
          <p:cNvSpPr/>
          <p:nvPr/>
        </p:nvSpPr>
        <p:spPr>
          <a:xfrm>
            <a:off x="3949770" y="5968315"/>
            <a:ext cx="1677088" cy="1308674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unknwn1</a:t>
            </a:r>
          </a:p>
        </p:txBody>
      </p:sp>
      <p:sp>
        <p:nvSpPr>
          <p:cNvPr id="637" name="unknwn2"/>
          <p:cNvSpPr/>
          <p:nvPr/>
        </p:nvSpPr>
        <p:spPr>
          <a:xfrm>
            <a:off x="866647" y="7618995"/>
            <a:ext cx="1556536" cy="1485948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unknwn2</a:t>
            </a:r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639" name=":Node p:.."/>
          <p:cNvSpPr/>
          <p:nvPr/>
        </p:nvSpPr>
        <p:spPr>
          <a:xfrm>
            <a:off x="10791620" y="4333511"/>
            <a:ext cx="1171113" cy="1086578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40" name=":Node p:.."/>
          <p:cNvSpPr/>
          <p:nvPr/>
        </p:nvSpPr>
        <p:spPr>
          <a:xfrm>
            <a:off x="12172736" y="3111909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41" name=":Node p:.."/>
          <p:cNvSpPr/>
          <p:nvPr/>
        </p:nvSpPr>
        <p:spPr>
          <a:xfrm>
            <a:off x="803989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42" name=":Node p:.."/>
          <p:cNvSpPr/>
          <p:nvPr/>
        </p:nvSpPr>
        <p:spPr>
          <a:xfrm>
            <a:off x="1046251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43" name=":Node p:.."/>
          <p:cNvSpPr/>
          <p:nvPr/>
        </p:nvSpPr>
        <p:spPr>
          <a:xfrm>
            <a:off x="9367649" y="5817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44" name=":Node p:.."/>
          <p:cNvSpPr/>
          <p:nvPr/>
        </p:nvSpPr>
        <p:spPr>
          <a:xfrm>
            <a:off x="6719153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45" name=":Node p:.."/>
          <p:cNvSpPr/>
          <p:nvPr/>
        </p:nvSpPr>
        <p:spPr>
          <a:xfrm>
            <a:off x="9242220" y="8473711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46" name=":Node p:.."/>
          <p:cNvSpPr/>
          <p:nvPr/>
        </p:nvSpPr>
        <p:spPr>
          <a:xfrm>
            <a:off x="11505224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47" name="∀S:Set. ∀nd:Node.…"/>
          <p:cNvSpPr txBox="1"/>
          <p:nvPr/>
        </p:nvSpPr>
        <p:spPr>
          <a:xfrm>
            <a:off x="276343" y="1470836"/>
            <a:ext cx="12045714" cy="1025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 </a:t>
            </a:r>
            <a:r>
              <a:rPr b="1" i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Menlo"/>
                <a:ea typeface="Menlo"/>
                <a:cs typeface="Menlo"/>
                <a:sym typeface="Menlo"/>
              </a:rPr>
              <a:t>∀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S:Set. </a:t>
            </a:r>
            <a:r>
              <a:rPr b="1" i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Menlo"/>
                <a:ea typeface="Menlo"/>
                <a:cs typeface="Menlo"/>
                <a:sym typeface="Menlo"/>
              </a:rPr>
              <a:t>∀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nd:Node.     </a:t>
            </a:r>
          </a:p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rPr sz="30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 sz="3200"/>
              <a:t>[  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Outside</a:t>
            </a:r>
            <a:r>
              <a:rPr sz="3200"/>
              <a:t>(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</a:t>
            </a:r>
            <a:r>
              <a:rPr sz="3200"/>
              <a:t>,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</a:t>
            </a:r>
            <a:r>
              <a:rPr sz="3200"/>
              <a:t>)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</a:t>
            </a:r>
            <a:r>
              <a: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→     ¬ ( </a:t>
            </a:r>
            <a:r>
              <a:rPr sz="32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Will</a:t>
            </a:r>
            <a:r>
              <a:rPr sz="3200"/>
              <a:t>(</a:t>
            </a:r>
            <a:r>
              <a:rPr sz="32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Changes</a:t>
            </a:r>
            <a:r>
              <a:rPr sz="3200"/>
              <a:t>(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nd.p</a:t>
            </a:r>
            <a:r>
              <a: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))</a:t>
            </a:r>
            <a:r>
              <a:rPr sz="32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 in 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</a:t>
            </a:r>
            <a:r>
              <a:rPr sz="3200"/>
              <a:t>  )    ]</a:t>
            </a:r>
          </a:p>
        </p:txBody>
      </p:sp>
      <p:sp>
        <p:nvSpPr>
          <p:cNvPr id="648" name="Outside(nd,S)   iff   ∀o∈S. ∀path          [   o.path = nd  →…"/>
          <p:cNvSpPr txBox="1"/>
          <p:nvPr/>
        </p:nvSpPr>
        <p:spPr>
          <a:xfrm>
            <a:off x="276343" y="2783761"/>
            <a:ext cx="12045714" cy="4034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Outside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</a:t>
            </a:r>
            <a:r>
              <a:t>,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</a:t>
            </a:r>
            <a:r>
              <a:t>)   iff   </a:t>
            </a:r>
            <a:r>
              <a:rPr i="1">
                <a:latin typeface="Menlo"/>
                <a:ea typeface="Menlo"/>
                <a:cs typeface="Menlo"/>
                <a:sym typeface="Menlo"/>
              </a:rPr>
              <a:t>∀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</a:t>
            </a:r>
            <a:r>
              <a:t>∈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S.</a:t>
            </a:r>
            <a:r>
              <a:t> </a:t>
            </a:r>
            <a:r>
              <a:rPr i="1">
                <a:latin typeface="Menlo"/>
                <a:ea typeface="Menlo"/>
                <a:cs typeface="Menlo"/>
                <a:sym typeface="Menlo"/>
              </a:rPr>
              <a:t>∀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path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[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o.path 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=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  </a:t>
            </a:r>
            <a:r>
              <a: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→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</a:p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[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o:Node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∨</a:t>
            </a:r>
            <a:r>
              <a:t> </a:t>
            </a:r>
          </a:p>
          <a:p>
            <a:pPr algn="l">
              <a:defRPr sz="2800"/>
            </a:pPr>
            <a:r>
              <a:t>             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∃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path’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fs.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path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=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path’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fs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∧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o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path’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Wrapper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∧</a:t>
            </a:r>
            <a:br>
              <a:rPr>
                <a:latin typeface="Helvetica"/>
                <a:ea typeface="Helvetica"/>
                <a:cs typeface="Helvetica"/>
                <a:sym typeface="Helvetica"/>
              </a:rPr>
            </a:br>
            <a:r>
              <a:t>                       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Distance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path’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</a:t>
            </a:r>
            <a:r>
              <a:t>)&gt;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path’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height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)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]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]</a:t>
            </a:r>
            <a:endParaRPr>
              <a:latin typeface="Andale Mono"/>
              <a:ea typeface="Andale Mono"/>
              <a:cs typeface="Andale Mono"/>
              <a:sym typeface="Andale Mono"/>
            </a:endParaRPr>
          </a:p>
          <a:p>
            <a:pPr algn="l">
              <a:defRPr sz="2800"/>
            </a:pPr>
            <a:endParaRPr>
              <a:latin typeface="Andale Mono"/>
              <a:ea typeface="Andale Mono"/>
              <a:cs typeface="Andale Mono"/>
              <a:sym typeface="Andale Mono"/>
            </a:endParaRPr>
          </a:p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Distance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nd’</a:t>
            </a:r>
            <a:r>
              <a:t>) = min{ k |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nd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parent</a:t>
            </a:r>
            <a:r>
              <a:rPr baseline="31999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ndale Mono"/>
                <a:ea typeface="Andale Mono"/>
                <a:cs typeface="Andale Mono"/>
                <a:sym typeface="Andale Mono"/>
              </a:rPr>
              <a:t>k </a:t>
            </a:r>
            <a:r>
              <a:t>=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nd’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parent</a:t>
            </a:r>
            <a:r>
              <a:rPr baseline="31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j</a:t>
            </a:r>
            <a:r>
              <a:t>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]</a:t>
            </a:r>
            <a:br>
              <a:rPr>
                <a:latin typeface="Andale Mono"/>
                <a:ea typeface="Andale Mono"/>
                <a:cs typeface="Andale Mono"/>
                <a:sym typeface="Andale Mono"/>
              </a:rPr>
            </a:br>
            <a:br>
              <a:rPr>
                <a:latin typeface="Andale Mono"/>
                <a:ea typeface="Andale Mono"/>
                <a:cs typeface="Andale Mono"/>
                <a:sym typeface="Andale Mono"/>
              </a:rPr>
            </a:br>
            <a:endParaRPr>
              <a:latin typeface="Andale Mono"/>
              <a:ea typeface="Andale Mono"/>
              <a:cs typeface="Andale Mono"/>
              <a:sym typeface="Andale Mono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5" animBg="1" advAuto="0"/>
      <p:bldP spid="621" grpId="3" animBg="1" advAuto="0"/>
      <p:bldP spid="632" grpId="1" animBg="1" advAuto="0"/>
      <p:bldP spid="633" grpId="2" animBg="1" advAuto="0"/>
      <p:bldP spid="634" grpId="4" animBg="1" advAuto="0"/>
      <p:bldP spid="637" grpId="6" animBg="1" advAuto="0"/>
      <p:bldP spid="647" grpId="7" animBg="1" advAuto="0"/>
      <p:bldP spid="648" grpId="8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riangle"/>
          <p:cNvSpPr/>
          <p:nvPr/>
        </p:nvSpPr>
        <p:spPr>
          <a:xfrm rot="21553951">
            <a:off x="5079776" y="2019001"/>
            <a:ext cx="8353634" cy="7468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8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Triangle"/>
          <p:cNvSpPr/>
          <p:nvPr/>
        </p:nvSpPr>
        <p:spPr>
          <a:xfrm>
            <a:off x="10110544" y="4890106"/>
            <a:ext cx="3225151" cy="4750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Triangle"/>
          <p:cNvSpPr/>
          <p:nvPr/>
        </p:nvSpPr>
        <p:spPr>
          <a:xfrm>
            <a:off x="5130169" y="4898211"/>
            <a:ext cx="5062742" cy="4743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Oval"/>
          <p:cNvSpPr/>
          <p:nvPr/>
        </p:nvSpPr>
        <p:spPr>
          <a:xfrm>
            <a:off x="11175144" y="8062589"/>
            <a:ext cx="1881776" cy="1659446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Oval"/>
          <p:cNvSpPr/>
          <p:nvPr/>
        </p:nvSpPr>
        <p:spPr>
          <a:xfrm>
            <a:off x="8880922" y="8187278"/>
            <a:ext cx="1881775" cy="1659445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Oval"/>
          <p:cNvSpPr/>
          <p:nvPr/>
        </p:nvSpPr>
        <p:spPr>
          <a:xfrm>
            <a:off x="6306760" y="8187278"/>
            <a:ext cx="1881776" cy="1659445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6" name="Oval"/>
          <p:cNvSpPr/>
          <p:nvPr/>
        </p:nvSpPr>
        <p:spPr>
          <a:xfrm>
            <a:off x="11817404" y="2720700"/>
            <a:ext cx="1881776" cy="1659445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Oval"/>
          <p:cNvSpPr/>
          <p:nvPr/>
        </p:nvSpPr>
        <p:spPr>
          <a:xfrm>
            <a:off x="10315839" y="3873326"/>
            <a:ext cx="1951181" cy="2082885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Oval"/>
          <p:cNvSpPr/>
          <p:nvPr/>
        </p:nvSpPr>
        <p:spPr>
          <a:xfrm>
            <a:off x="11727746" y="5299655"/>
            <a:ext cx="1881775" cy="1659445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Oval"/>
          <p:cNvSpPr/>
          <p:nvPr/>
        </p:nvSpPr>
        <p:spPr>
          <a:xfrm>
            <a:off x="10107179" y="6926184"/>
            <a:ext cx="1881776" cy="1659446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Oval"/>
          <p:cNvSpPr/>
          <p:nvPr/>
        </p:nvSpPr>
        <p:spPr>
          <a:xfrm>
            <a:off x="3541467" y="7320526"/>
            <a:ext cx="2333597" cy="2082885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1" name="Oval"/>
          <p:cNvSpPr/>
          <p:nvPr/>
        </p:nvSpPr>
        <p:spPr>
          <a:xfrm>
            <a:off x="10547864" y="4024667"/>
            <a:ext cx="1556536" cy="1704266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2" name="Oval"/>
          <p:cNvSpPr/>
          <p:nvPr/>
        </p:nvSpPr>
        <p:spPr>
          <a:xfrm>
            <a:off x="592451" y="7320526"/>
            <a:ext cx="2104927" cy="2082885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3" name="Line"/>
          <p:cNvSpPr/>
          <p:nvPr/>
        </p:nvSpPr>
        <p:spPr>
          <a:xfrm flipV="1">
            <a:off x="9702939" y="8062589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 flipV="1">
            <a:off x="11721978" y="5284361"/>
            <a:ext cx="719646" cy="719647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1375829" y="8060266"/>
            <a:ext cx="836210" cy="83621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V="1">
            <a:off x="9885428" y="5245006"/>
            <a:ext cx="998229" cy="99822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Title"/>
          <p:cNvSpPr txBox="1">
            <a:spLocks noGrp="1"/>
          </p:cNvSpPr>
          <p:nvPr>
            <p:ph type="title"/>
          </p:nvPr>
        </p:nvSpPr>
        <p:spPr>
          <a:xfrm>
            <a:off x="1330257" y="41970"/>
            <a:ext cx="11099801" cy="1086579"/>
          </a:xfrm>
          <a:prstGeom prst="rect">
            <a:avLst/>
          </a:prstGeom>
        </p:spPr>
        <p:txBody>
          <a:bodyPr/>
          <a:lstStyle/>
          <a:p>
            <a:pPr>
              <a:defRPr sz="54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668" name=":Node p:.."/>
          <p:cNvSpPr/>
          <p:nvPr/>
        </p:nvSpPr>
        <p:spPr>
          <a:xfrm>
            <a:off x="11929557" y="5563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69" name="Line"/>
          <p:cNvSpPr/>
          <p:nvPr/>
        </p:nvSpPr>
        <p:spPr>
          <a:xfrm flipV="1">
            <a:off x="11311939" y="3905105"/>
            <a:ext cx="1000939" cy="112661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w:Wrapper height=1"/>
          <p:cNvSpPr/>
          <p:nvPr/>
        </p:nvSpPr>
        <p:spPr>
          <a:xfrm>
            <a:off x="3847427" y="7603814"/>
            <a:ext cx="1881775" cy="151630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w</a:t>
            </a:r>
            <a:r>
              <a:rPr sz="2100"/>
              <a:t>:Wrapper</a:t>
            </a:r>
            <a:br/>
            <a:r>
              <a:t>height=1</a:t>
            </a:r>
          </a:p>
        </p:txBody>
      </p:sp>
      <p:sp>
        <p:nvSpPr>
          <p:cNvPr id="671" name="Line"/>
          <p:cNvSpPr/>
          <p:nvPr/>
        </p:nvSpPr>
        <p:spPr>
          <a:xfrm flipV="1">
            <a:off x="2261320" y="8361968"/>
            <a:ext cx="1556536" cy="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unknwn1"/>
          <p:cNvSpPr/>
          <p:nvPr/>
        </p:nvSpPr>
        <p:spPr>
          <a:xfrm>
            <a:off x="3949770" y="5968315"/>
            <a:ext cx="1677088" cy="1308674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unknwn1</a:t>
            </a:r>
          </a:p>
        </p:txBody>
      </p:sp>
      <p:sp>
        <p:nvSpPr>
          <p:cNvPr id="673" name="unknwn2"/>
          <p:cNvSpPr/>
          <p:nvPr/>
        </p:nvSpPr>
        <p:spPr>
          <a:xfrm>
            <a:off x="866647" y="7618995"/>
            <a:ext cx="1556536" cy="1485948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unknwn2</a:t>
            </a:r>
          </a:p>
        </p:txBody>
      </p:sp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675" name=":Node p:.."/>
          <p:cNvSpPr/>
          <p:nvPr/>
        </p:nvSpPr>
        <p:spPr>
          <a:xfrm>
            <a:off x="10791620" y="4333511"/>
            <a:ext cx="1171113" cy="1086578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76" name=":Node p:.."/>
          <p:cNvSpPr/>
          <p:nvPr/>
        </p:nvSpPr>
        <p:spPr>
          <a:xfrm>
            <a:off x="12172736" y="3111909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77" name=":Node p:.."/>
          <p:cNvSpPr/>
          <p:nvPr/>
        </p:nvSpPr>
        <p:spPr>
          <a:xfrm>
            <a:off x="1046251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78" name=":Node p:.."/>
          <p:cNvSpPr/>
          <p:nvPr/>
        </p:nvSpPr>
        <p:spPr>
          <a:xfrm>
            <a:off x="9242220" y="8473711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79" name=":Node p:.."/>
          <p:cNvSpPr/>
          <p:nvPr/>
        </p:nvSpPr>
        <p:spPr>
          <a:xfrm>
            <a:off x="11505224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80" name="Outside(RedNode,YellowSet)"/>
          <p:cNvSpPr txBox="1"/>
          <p:nvPr/>
        </p:nvSpPr>
        <p:spPr>
          <a:xfrm>
            <a:off x="4081314" y="829981"/>
            <a:ext cx="7402426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 sz="35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Outside</a:t>
            </a:r>
            <a:r>
              <a:rPr sz="3500"/>
              <a:t>(</a:t>
            </a:r>
            <a:r>
              <a:rPr sz="35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RedNode</a:t>
            </a:r>
            <a:r>
              <a:rPr sz="3500"/>
              <a:t>,</a:t>
            </a:r>
            <a:r>
              <a:rPr sz="3500" b="1">
                <a:solidFill>
                  <a:schemeClr val="accent3">
                    <a:satOff val="18648"/>
                    <a:lumOff val="5971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YellowSet</a:t>
            </a:r>
            <a:r>
              <a:rPr sz="3500"/>
              <a:t>)</a:t>
            </a:r>
            <a:r>
              <a:rPr sz="35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</a:t>
            </a:r>
            <a:r>
              <a: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 </a:t>
            </a:r>
          </a:p>
        </p:txBody>
      </p:sp>
      <p:sp>
        <p:nvSpPr>
          <p:cNvPr id="681" name="Outside(nd,S)   iff   ∀o∈S. ∀path           [   o.path = nd  →…"/>
          <p:cNvSpPr txBox="1"/>
          <p:nvPr/>
        </p:nvSpPr>
        <p:spPr>
          <a:xfrm>
            <a:off x="276343" y="2713883"/>
            <a:ext cx="11322707" cy="364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Outside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</a:t>
            </a:r>
            <a:r>
              <a:t>,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</a:t>
            </a:r>
            <a:r>
              <a:t>)   iff   </a:t>
            </a:r>
            <a:r>
              <a:rPr i="1">
                <a:latin typeface="Menlo"/>
                <a:ea typeface="Menlo"/>
                <a:cs typeface="Menlo"/>
                <a:sym typeface="Menlo"/>
              </a:rPr>
              <a:t>∀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</a:t>
            </a:r>
            <a:r>
              <a:t>∈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S.</a:t>
            </a:r>
            <a:r>
              <a:t> </a:t>
            </a:r>
            <a:r>
              <a:rPr i="1">
                <a:latin typeface="Menlo"/>
                <a:ea typeface="Menlo"/>
                <a:cs typeface="Menlo"/>
                <a:sym typeface="Menlo"/>
              </a:rPr>
              <a:t>∀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path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[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o.path 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=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  </a:t>
            </a:r>
            <a:r>
              <a:rPr sz="32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→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</a:p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[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o:Node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∨</a:t>
            </a:r>
            <a:r>
              <a:t> </a:t>
            </a:r>
          </a:p>
          <a:p>
            <a:pPr algn="l">
              <a:defRPr sz="2800"/>
            </a:pPr>
            <a:r>
              <a:t>             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∃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path’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fs.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path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=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path’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fs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∧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o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path’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Wrapper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∧</a:t>
            </a:r>
            <a:br>
              <a:rPr>
                <a:latin typeface="Helvetica"/>
                <a:ea typeface="Helvetica"/>
                <a:cs typeface="Helvetica"/>
                <a:sym typeface="Helvetica"/>
              </a:rPr>
            </a:br>
            <a:r>
              <a:t>                       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Distance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path’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</a:t>
            </a:r>
            <a:r>
              <a:t>)&gt;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path’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height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)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]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]</a:t>
            </a:r>
          </a:p>
          <a:p>
            <a:pPr algn="l">
              <a:defRPr sz="2800"/>
            </a:pPr>
            <a:endParaRPr>
              <a:latin typeface="Andale Mono"/>
              <a:ea typeface="Andale Mono"/>
              <a:cs typeface="Andale Mono"/>
              <a:sym typeface="Andale Mono"/>
            </a:endParaRPr>
          </a:p>
          <a:p>
            <a:pPr algn="l">
              <a:defRPr sz="2800"/>
            </a:pP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Distance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nd’</a:t>
            </a:r>
            <a:r>
              <a:t>) = min{ k |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nd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parent</a:t>
            </a:r>
            <a:r>
              <a:rPr baseline="31999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ndale Mono"/>
                <a:ea typeface="Andale Mono"/>
                <a:cs typeface="Andale Mono"/>
                <a:sym typeface="Andale Mono"/>
              </a:rPr>
              <a:t>k </a:t>
            </a:r>
            <a:r>
              <a:t>=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nd’</a:t>
            </a:r>
            <a:r>
              <a:rPr b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parent</a:t>
            </a:r>
            <a:r>
              <a:rPr baseline="31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j</a:t>
            </a:r>
            <a:r>
              <a:t>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]</a:t>
            </a:r>
            <a:br>
              <a:rPr>
                <a:latin typeface="Andale Mono"/>
                <a:ea typeface="Andale Mono"/>
                <a:cs typeface="Andale Mono"/>
                <a:sym typeface="Andale Mono"/>
              </a:rPr>
            </a:br>
            <a:endParaRPr>
              <a:latin typeface="Andale Mono"/>
              <a:ea typeface="Andale Mono"/>
              <a:cs typeface="Andale Mono"/>
              <a:sym typeface="Andale Mono"/>
            </a:endParaRPr>
          </a:p>
        </p:txBody>
      </p:sp>
      <p:sp>
        <p:nvSpPr>
          <p:cNvPr id="682" name="Oval"/>
          <p:cNvSpPr/>
          <p:nvPr/>
        </p:nvSpPr>
        <p:spPr>
          <a:xfrm>
            <a:off x="9099377" y="5531037"/>
            <a:ext cx="1732352" cy="1659445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3" name="ç"/>
          <p:cNvSpPr/>
          <p:nvPr/>
        </p:nvSpPr>
        <p:spPr>
          <a:xfrm>
            <a:off x="7759270" y="6844065"/>
            <a:ext cx="1732352" cy="1659446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ç</a:t>
            </a:r>
          </a:p>
        </p:txBody>
      </p:sp>
      <p:sp>
        <p:nvSpPr>
          <p:cNvPr id="684" name="Line"/>
          <p:cNvSpPr/>
          <p:nvPr/>
        </p:nvSpPr>
        <p:spPr>
          <a:xfrm flipV="1">
            <a:off x="7171406" y="8148590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8525933" y="6761961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5766386" y="7643315"/>
            <a:ext cx="2235163" cy="70300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>
            <a:off x="5397713" y="6660001"/>
            <a:ext cx="2603836" cy="80327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:Node p:.."/>
          <p:cNvSpPr/>
          <p:nvPr/>
        </p:nvSpPr>
        <p:spPr>
          <a:xfrm>
            <a:off x="8039890" y="71462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89" name=":Node p:.."/>
          <p:cNvSpPr/>
          <p:nvPr/>
        </p:nvSpPr>
        <p:spPr>
          <a:xfrm>
            <a:off x="6719153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90" name=":Node p:.."/>
          <p:cNvSpPr/>
          <p:nvPr/>
        </p:nvSpPr>
        <p:spPr>
          <a:xfrm>
            <a:off x="9367649" y="5817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691" name="Line"/>
          <p:cNvSpPr/>
          <p:nvPr/>
        </p:nvSpPr>
        <p:spPr>
          <a:xfrm flipH="1" flipV="1">
            <a:off x="10320408" y="6780479"/>
            <a:ext cx="744866" cy="744865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5" animBg="1" advAuto="0"/>
      <p:bldP spid="652" grpId="3" animBg="1" advAuto="0"/>
      <p:bldP spid="670" grpId="1" animBg="1" advAuto="0"/>
      <p:bldP spid="671" grpId="4" animBg="1" advAuto="0"/>
      <p:bldP spid="673" grpId="6" animBg="1" advAuto="0"/>
      <p:bldP spid="680" grpId="7" animBg="1" advAuto="0"/>
      <p:bldP spid="686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losed world"/>
          <p:cNvSpPr txBox="1">
            <a:spLocks noGrp="1"/>
          </p:cNvSpPr>
          <p:nvPr>
            <p:ph type="body" sz="quarter" idx="1"/>
          </p:nvPr>
        </p:nvSpPr>
        <p:spPr>
          <a:xfrm>
            <a:off x="332724" y="2432415"/>
            <a:ext cx="5429400" cy="75784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30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closed</a:t>
            </a:r>
            <a:r>
              <a:t> world                                                                                       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1" name="Traditional Specs"/>
          <p:cNvSpPr txBox="1"/>
          <p:nvPr/>
        </p:nvSpPr>
        <p:spPr>
          <a:xfrm>
            <a:off x="1099263" y="631359"/>
            <a:ext cx="3896322" cy="122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49833">
              <a:spcBef>
                <a:spcPts val="3200"/>
              </a:spcBef>
              <a:defRPr sz="3850">
                <a:solidFill>
                  <a:schemeClr val="accent5"/>
                </a:solidFill>
              </a:defRPr>
            </a:lvl1pPr>
          </a:lstStyle>
          <a:p>
            <a:r>
              <a:t>Traditional Specs                                                 </a:t>
            </a:r>
          </a:p>
        </p:txBody>
      </p:sp>
      <p:sp>
        <p:nvSpPr>
          <p:cNvPr id="192" name="Robustness considerations"/>
          <p:cNvSpPr txBox="1"/>
          <p:nvPr/>
        </p:nvSpPr>
        <p:spPr>
          <a:xfrm>
            <a:off x="7189829" y="923459"/>
            <a:ext cx="5640245" cy="644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14781">
              <a:spcBef>
                <a:spcPts val="2900"/>
              </a:spcBef>
              <a:defRPr sz="3550">
                <a:solidFill>
                  <a:schemeClr val="accent5"/>
                </a:solidFill>
              </a:defRPr>
            </a:lvl1pPr>
          </a:lstStyle>
          <a:p>
            <a:r>
              <a:t>Robustness considerations                                                 </a:t>
            </a:r>
          </a:p>
        </p:txBody>
      </p:sp>
      <p:sp>
        <p:nvSpPr>
          <p:cNvPr id="193" name="open world"/>
          <p:cNvSpPr txBox="1"/>
          <p:nvPr/>
        </p:nvSpPr>
        <p:spPr>
          <a:xfrm>
            <a:off x="6966586" y="2531935"/>
            <a:ext cx="545500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900"/>
              </a:spcBef>
              <a:buSzPct val="75000"/>
              <a:buChar char="•"/>
              <a:defRPr sz="30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open</a:t>
            </a:r>
            <a:r>
              <a:t> world</a:t>
            </a:r>
          </a:p>
        </p:txBody>
      </p:sp>
      <p:sp>
        <p:nvSpPr>
          <p:cNvPr id="194" name="talk of individual function"/>
          <p:cNvSpPr txBox="1"/>
          <p:nvPr/>
        </p:nvSpPr>
        <p:spPr>
          <a:xfrm>
            <a:off x="503505" y="5537029"/>
            <a:ext cx="6586019" cy="1924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4500" indent="-444500" algn="l">
              <a:spcBef>
                <a:spcPts val="3000"/>
              </a:spcBef>
              <a:buSzPct val="75000"/>
              <a:buChar char="•"/>
              <a:defRPr sz="3000"/>
            </a:pPr>
            <a:r>
              <a:t>talk of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individual</a:t>
            </a:r>
            <a:r>
              <a:t> function                                                                                       </a:t>
            </a:r>
          </a:p>
        </p:txBody>
      </p:sp>
      <p:sp>
        <p:nvSpPr>
          <p:cNvPr id="195" name="sufficient conditions for some action/effect"/>
          <p:cNvSpPr txBox="1"/>
          <p:nvPr/>
        </p:nvSpPr>
        <p:spPr>
          <a:xfrm>
            <a:off x="370078" y="3556149"/>
            <a:ext cx="6224356" cy="222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4500" indent="-444500" algn="l">
              <a:spcBef>
                <a:spcPts val="3000"/>
              </a:spcBef>
              <a:buSzPct val="75000"/>
              <a:buChar char="•"/>
              <a:defRPr sz="30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sufficient</a:t>
            </a:r>
            <a:r>
              <a:t> conditions for some action/effect</a:t>
            </a:r>
          </a:p>
        </p:txBody>
      </p:sp>
      <p:sp>
        <p:nvSpPr>
          <p:cNvPr id="196" name="necessary conditions for some action/effect"/>
          <p:cNvSpPr txBox="1"/>
          <p:nvPr/>
        </p:nvSpPr>
        <p:spPr>
          <a:xfrm>
            <a:off x="6966586" y="3805882"/>
            <a:ext cx="545500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3000"/>
              </a:spcBef>
              <a:buSzPct val="75000"/>
              <a:buChar char="•"/>
              <a:defRPr sz="30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necessary</a:t>
            </a:r>
            <a:r>
              <a:t> conditions for some action/effect</a:t>
            </a:r>
          </a:p>
        </p:txBody>
      </p:sp>
      <p:sp>
        <p:nvSpPr>
          <p:cNvPr id="197" name="emergent behaviour"/>
          <p:cNvSpPr txBox="1"/>
          <p:nvPr/>
        </p:nvSpPr>
        <p:spPr>
          <a:xfrm>
            <a:off x="6966586" y="5235299"/>
            <a:ext cx="5455009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000"/>
              </a:spcBef>
              <a:defRPr sz="3000"/>
            </a:pPr>
            <a:endParaRPr/>
          </a:p>
          <a:p>
            <a:pPr marL="444500" indent="-444500" algn="l">
              <a:spcBef>
                <a:spcPts val="3000"/>
              </a:spcBef>
              <a:buSzPct val="75000"/>
              <a:buChar char="•"/>
              <a:defRPr sz="30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emergent</a:t>
            </a:r>
            <a:r>
              <a:t> behaviour</a:t>
            </a:r>
            <a:br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  <p:bldP spid="193" grpId="2" animBg="1" advAuto="0"/>
      <p:bldP spid="194" grpId="5" animBg="1" advAuto="0"/>
      <p:bldP spid="195" grpId="3" animBg="1" advAuto="0"/>
      <p:bldP spid="196" grpId="4" animBg="1" advAuto="0"/>
      <p:bldP spid="197" grpId="6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unknwn.untrusted(w);…"/>
          <p:cNvSpPr txBox="1"/>
          <p:nvPr/>
        </p:nvSpPr>
        <p:spPr>
          <a:xfrm>
            <a:off x="365102" y="3523884"/>
            <a:ext cx="4595591" cy="129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000"/>
              </a:lnSpc>
              <a:spcBef>
                <a:spcPts val="1200"/>
              </a:spcBef>
              <a:defRPr sz="2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unknwn.untrusted(w);</a:t>
            </a:r>
          </a:p>
          <a:p>
            <a:pPr algn="l" defTabSz="457200">
              <a:lnSpc>
                <a:spcPts val="4000"/>
              </a:lnSpc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….</a:t>
            </a:r>
          </a:p>
        </p:txBody>
      </p:sp>
      <p:sp>
        <p:nvSpPr>
          <p:cNvPr id="694" name="Triangle"/>
          <p:cNvSpPr/>
          <p:nvPr/>
        </p:nvSpPr>
        <p:spPr>
          <a:xfrm rot="21553951">
            <a:off x="5017157" y="2159504"/>
            <a:ext cx="8353634" cy="7468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8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5" name="Triangle"/>
          <p:cNvSpPr/>
          <p:nvPr/>
        </p:nvSpPr>
        <p:spPr>
          <a:xfrm>
            <a:off x="10190339" y="4894598"/>
            <a:ext cx="3225151" cy="4750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6" name="Triangle"/>
          <p:cNvSpPr/>
          <p:nvPr/>
        </p:nvSpPr>
        <p:spPr>
          <a:xfrm>
            <a:off x="5130169" y="4898211"/>
            <a:ext cx="5062743" cy="4743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7" name="Line"/>
          <p:cNvSpPr/>
          <p:nvPr/>
        </p:nvSpPr>
        <p:spPr>
          <a:xfrm flipV="1">
            <a:off x="9702939" y="8062589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1721978" y="5284361"/>
            <a:ext cx="719646" cy="719647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10320408" y="6780479"/>
            <a:ext cx="744866" cy="744865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1375829" y="8060266"/>
            <a:ext cx="836210" cy="83621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V="1">
            <a:off x="9885428" y="5245006"/>
            <a:ext cx="998229" cy="99822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V="1">
            <a:off x="8525933" y="6761961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V="1">
            <a:off x="7171406" y="8148590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using holistic spec"/>
          <p:cNvSpPr txBox="1">
            <a:spLocks noGrp="1"/>
          </p:cNvSpPr>
          <p:nvPr>
            <p:ph type="title"/>
          </p:nvPr>
        </p:nvSpPr>
        <p:spPr>
          <a:xfrm>
            <a:off x="1315633" y="-524967"/>
            <a:ext cx="11099801" cy="204896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using holistic spec</a:t>
            </a:r>
          </a:p>
        </p:txBody>
      </p:sp>
      <p:sp>
        <p:nvSpPr>
          <p:cNvPr id="705" name=":Node p:.."/>
          <p:cNvSpPr/>
          <p:nvPr/>
        </p:nvSpPr>
        <p:spPr>
          <a:xfrm>
            <a:off x="11929557" y="55634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706" name="Line"/>
          <p:cNvSpPr/>
          <p:nvPr/>
        </p:nvSpPr>
        <p:spPr>
          <a:xfrm flipV="1">
            <a:off x="11311939" y="3905105"/>
            <a:ext cx="1000939" cy="1126618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w:Wrapper height=1"/>
          <p:cNvSpPr/>
          <p:nvPr/>
        </p:nvSpPr>
        <p:spPr>
          <a:xfrm>
            <a:off x="3847427" y="7603814"/>
            <a:ext cx="1881775" cy="151630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w</a:t>
            </a:r>
            <a:r>
              <a:rPr sz="2100"/>
              <a:t>:Wrapper</a:t>
            </a:r>
            <a:br/>
            <a:r>
              <a:t>height=1</a:t>
            </a:r>
          </a:p>
        </p:txBody>
      </p:sp>
      <p:sp>
        <p:nvSpPr>
          <p:cNvPr id="708" name="Line"/>
          <p:cNvSpPr/>
          <p:nvPr/>
        </p:nvSpPr>
        <p:spPr>
          <a:xfrm flipV="1">
            <a:off x="5766386" y="7643315"/>
            <a:ext cx="2235163" cy="70300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V="1">
            <a:off x="2261320" y="8361968"/>
            <a:ext cx="1556536" cy="1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unknwn"/>
          <p:cNvSpPr/>
          <p:nvPr/>
        </p:nvSpPr>
        <p:spPr>
          <a:xfrm>
            <a:off x="866647" y="7618995"/>
            <a:ext cx="1556536" cy="1485948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</a:t>
            </a:r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712" name="n2:Node p:.."/>
          <p:cNvSpPr/>
          <p:nvPr/>
        </p:nvSpPr>
        <p:spPr>
          <a:xfrm>
            <a:off x="10791620" y="4333511"/>
            <a:ext cx="1390905" cy="1086578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n2:Node</a:t>
            </a:r>
            <a:br/>
            <a:r>
              <a:t>p:..</a:t>
            </a:r>
          </a:p>
        </p:txBody>
      </p:sp>
      <p:sp>
        <p:nvSpPr>
          <p:cNvPr id="713" name="n1:Node p:.."/>
          <p:cNvSpPr/>
          <p:nvPr/>
        </p:nvSpPr>
        <p:spPr>
          <a:xfrm>
            <a:off x="12172736" y="3111909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n1:Node</a:t>
            </a:r>
            <a:br/>
            <a:r>
              <a:t>p:..</a:t>
            </a:r>
          </a:p>
        </p:txBody>
      </p:sp>
      <p:sp>
        <p:nvSpPr>
          <p:cNvPr id="714" name="n4:Node p:.."/>
          <p:cNvSpPr/>
          <p:nvPr/>
        </p:nvSpPr>
        <p:spPr>
          <a:xfrm>
            <a:off x="8039890" y="7146240"/>
            <a:ext cx="1484272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n4:Node</a:t>
            </a:r>
            <a:br/>
            <a:r>
              <a:t>p:..</a:t>
            </a:r>
          </a:p>
        </p:txBody>
      </p:sp>
      <p:sp>
        <p:nvSpPr>
          <p:cNvPr id="715" name=":Node p:.."/>
          <p:cNvSpPr/>
          <p:nvPr/>
        </p:nvSpPr>
        <p:spPr>
          <a:xfrm>
            <a:off x="10462510" y="7146240"/>
            <a:ext cx="1556537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716" name="n3:Node p:.."/>
          <p:cNvSpPr/>
          <p:nvPr/>
        </p:nvSpPr>
        <p:spPr>
          <a:xfrm>
            <a:off x="9367649" y="5817470"/>
            <a:ext cx="1556536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n3:Node</a:t>
            </a:r>
            <a:br/>
            <a:r>
              <a:t>p:..</a:t>
            </a:r>
          </a:p>
        </p:txBody>
      </p:sp>
      <p:sp>
        <p:nvSpPr>
          <p:cNvPr id="717" name=":Node p:.."/>
          <p:cNvSpPr/>
          <p:nvPr/>
        </p:nvSpPr>
        <p:spPr>
          <a:xfrm>
            <a:off x="6719153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718" name=":Node p:.."/>
          <p:cNvSpPr/>
          <p:nvPr/>
        </p:nvSpPr>
        <p:spPr>
          <a:xfrm>
            <a:off x="9242220" y="8473711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719" name=":Node p:.."/>
          <p:cNvSpPr/>
          <p:nvPr/>
        </p:nvSpPr>
        <p:spPr>
          <a:xfrm>
            <a:off x="11505224" y="847371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</a:t>
            </a:r>
          </a:p>
        </p:txBody>
      </p:sp>
      <p:sp>
        <p:nvSpPr>
          <p:cNvPr id="720" name="function mm(unknwn){    n1:=Node(…); n2:=Node(n1,…);n3:=Node(n2,…);n4:=Node(n3,…);    n2.p:=“robust”; n3.p:=“volatile”;"/>
          <p:cNvSpPr txBox="1"/>
          <p:nvPr/>
        </p:nvSpPr>
        <p:spPr>
          <a:xfrm>
            <a:off x="174041" y="1304826"/>
            <a:ext cx="13055601" cy="2138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000"/>
              </a:lnSpc>
              <a:spcBef>
                <a:spcPts val="1200"/>
              </a:spcBef>
              <a:defRPr sz="2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function </a:t>
            </a:r>
            <a:r>
              <a:t>mm(unknwn){ </a:t>
            </a:r>
            <a:br/>
            <a:r>
              <a:t>  n1:=Node(…); n2:=Node(n1,…);n3:=Node(n2,…);n4:=Node(n3,…); </a:t>
            </a:r>
            <a:br/>
            <a:r>
              <a:t>  n2.p:=“robust”; n3.p:=“volatile”;</a:t>
            </a:r>
            <a:br/>
            <a:endParaRPr/>
          </a:p>
        </p:txBody>
      </p:sp>
      <p:sp>
        <p:nvSpPr>
          <p:cNvPr id="721" name="With holistic spec we can show  that despite the call to unknown object,  at  this point: n2.p = “robust”"/>
          <p:cNvSpPr/>
          <p:nvPr/>
        </p:nvSpPr>
        <p:spPr>
          <a:xfrm>
            <a:off x="521271" y="3826867"/>
            <a:ext cx="7185820" cy="3300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7" y="0"/>
                </a:moveTo>
                <a:lnTo>
                  <a:pt x="13086" y="7369"/>
                </a:lnTo>
                <a:lnTo>
                  <a:pt x="191" y="7369"/>
                </a:lnTo>
                <a:cubicBezTo>
                  <a:pt x="85" y="7369"/>
                  <a:pt x="0" y="7555"/>
                  <a:pt x="0" y="7784"/>
                </a:cubicBezTo>
                <a:lnTo>
                  <a:pt x="0" y="21184"/>
                </a:lnTo>
                <a:cubicBezTo>
                  <a:pt x="0" y="21414"/>
                  <a:pt x="85" y="21600"/>
                  <a:pt x="191" y="21600"/>
                </a:cubicBezTo>
                <a:lnTo>
                  <a:pt x="21409" y="21600"/>
                </a:lnTo>
                <a:cubicBezTo>
                  <a:pt x="21515" y="21600"/>
                  <a:pt x="21600" y="21414"/>
                  <a:pt x="21600" y="21184"/>
                </a:cubicBezTo>
                <a:lnTo>
                  <a:pt x="21600" y="7784"/>
                </a:lnTo>
                <a:cubicBezTo>
                  <a:pt x="21600" y="7555"/>
                  <a:pt x="21515" y="7369"/>
                  <a:pt x="21409" y="7369"/>
                </a:cubicBezTo>
                <a:lnTo>
                  <a:pt x="13848" y="7369"/>
                </a:lnTo>
                <a:lnTo>
                  <a:pt x="13467" y="0"/>
                </a:lnTo>
                <a:close/>
              </a:path>
            </a:pathLst>
          </a:cu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With holistic spec we can show </a:t>
            </a:r>
            <a:br/>
            <a:r>
              <a:t>that despite the call to unknown object, </a:t>
            </a:r>
            <a:br/>
            <a:r>
              <a:t>at  this point:</a:t>
            </a:r>
            <a:br/>
            <a:r>
              <a:t>n2.p = “robust”</a:t>
            </a:r>
            <a:br/>
            <a:endParaRPr/>
          </a:p>
        </p:txBody>
      </p:sp>
      <p:sp>
        <p:nvSpPr>
          <p:cNvPr id="722" name="w=Wrapper(n4,1);"/>
          <p:cNvSpPr txBox="1"/>
          <p:nvPr/>
        </p:nvSpPr>
        <p:spPr>
          <a:xfrm>
            <a:off x="384958" y="2876964"/>
            <a:ext cx="3742011" cy="61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000"/>
              </a:lnSpc>
              <a:spcBef>
                <a:spcPts val="1200"/>
              </a:spcBef>
              <a:defRPr sz="2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w=Wrapper(n4,1);</a:t>
            </a:r>
          </a:p>
        </p:txBody>
      </p:sp>
      <p:pic>
        <p:nvPicPr>
          <p:cNvPr id="723" name="Screenshot 2018-11-07 at 21.49.26.png" descr="Screenshot 2018-11-07 at 21.49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992" y="2546785"/>
            <a:ext cx="4964068" cy="3029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" grpId="6" animBg="1" advAuto="0"/>
      <p:bldP spid="695" grpId="5" animBg="1" advAuto="0"/>
      <p:bldP spid="696" grpId="4" animBg="1" advAuto="0"/>
      <p:bldP spid="707" grpId="3" animBg="1" advAuto="0"/>
      <p:bldP spid="708" grpId="2" animBg="1" advAuto="0"/>
      <p:bldP spid="709" grpId="7" animBg="1" advAuto="0"/>
      <p:bldP spid="721" grpId="8" animBg="1" advAuto="0"/>
      <p:bldP spid="722" grpId="1" animBg="1" advAuto="0"/>
      <p:bldP spid="723" grpId="9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726" name="[Miller et al, Financial Crypto 2000]"/>
          <p:cNvSpPr txBox="1"/>
          <p:nvPr/>
        </p:nvSpPr>
        <p:spPr>
          <a:xfrm>
            <a:off x="6277678" y="8187966"/>
            <a:ext cx="65581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 [Miller et al, Financial Crypto 2000]</a:t>
            </a:r>
          </a:p>
        </p:txBody>
      </p:sp>
      <p:sp>
        <p:nvSpPr>
          <p:cNvPr id="727" name="Banks and Accounts…"/>
          <p:cNvSpPr txBox="1"/>
          <p:nvPr/>
        </p:nvSpPr>
        <p:spPr>
          <a:xfrm>
            <a:off x="299176" y="3381375"/>
            <a:ext cx="12406448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t>Banks and Accounts</a:t>
            </a:r>
          </a:p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t>Accounts hold money</a:t>
            </a:r>
          </a:p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t>Money can be transferred between Accounts</a:t>
            </a:r>
          </a:p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t>A banks’ currency  = sum of balances of accounts held by bank</a:t>
            </a:r>
          </a:p>
        </p:txBody>
      </p:sp>
      <p:sp>
        <p:nvSpPr>
          <p:cNvPr id="728" name="Bank and Account"/>
          <p:cNvSpPr txBox="1">
            <a:spLocks noGrp="1"/>
          </p:cNvSpPr>
          <p:nvPr>
            <p:ph type="title" idx="4294967295"/>
          </p:nvPr>
        </p:nvSpPr>
        <p:spPr>
          <a:xfrm>
            <a:off x="952500" y="-292382"/>
            <a:ext cx="11099800" cy="2042166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Bank and Account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robustness"/>
          <p:cNvSpPr/>
          <p:nvPr/>
        </p:nvSpPr>
        <p:spPr>
          <a:xfrm>
            <a:off x="3533509" y="1171641"/>
            <a:ext cx="3636503" cy="727009"/>
          </a:xfrm>
          <a:prstGeom prst="rect">
            <a:avLst/>
          </a:prstGeom>
          <a:solidFill>
            <a:srgbClr val="E1A0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robustness</a:t>
            </a:r>
          </a:p>
        </p:txBody>
      </p:sp>
      <p:sp>
        <p:nvSpPr>
          <p:cNvPr id="731" name="classical"/>
          <p:cNvSpPr/>
          <p:nvPr/>
        </p:nvSpPr>
        <p:spPr>
          <a:xfrm>
            <a:off x="248376" y="1163174"/>
            <a:ext cx="3258149" cy="743943"/>
          </a:xfrm>
          <a:prstGeom prst="rect">
            <a:avLst/>
          </a:prstGeom>
          <a:solidFill>
            <a:srgbClr val="F3C38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r>
              <a:t>classical </a:t>
            </a:r>
          </a:p>
        </p:txBody>
      </p:sp>
      <p:sp>
        <p:nvSpPr>
          <p:cNvPr id="7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733" name="Pol_2: Only someone with the Bank of a given currency can violate conservation of that currency…"/>
          <p:cNvSpPr txBox="1"/>
          <p:nvPr/>
        </p:nvSpPr>
        <p:spPr>
          <a:xfrm>
            <a:off x="299176" y="3609846"/>
            <a:ext cx="12406448" cy="4622832"/>
          </a:xfrm>
          <a:prstGeom prst="rect">
            <a:avLst/>
          </a:prstGeom>
          <a:solidFill>
            <a:srgbClr val="E1A0E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Pol_2</a:t>
            </a:r>
            <a:r>
              <a:t>: Only someone with the Bank of a given currency can violate conservation of that currency</a:t>
            </a:r>
          </a:p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Pol_3</a:t>
            </a:r>
            <a:r>
              <a: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: </a:t>
            </a:r>
            <a:r>
              <a:t>The bank can only inflate its own currency</a:t>
            </a:r>
          </a:p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Pol_4</a:t>
            </a:r>
            <a:r>
              <a:t>: No one can affect the balance of an account they do not have.</a:t>
            </a:r>
          </a:p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Pol_5</a:t>
            </a:r>
            <a:r>
              <a: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:</a:t>
            </a:r>
            <a:r>
              <a:t>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Balances are always non-negativ</a:t>
            </a:r>
            <a:r>
              <a:t>e.</a:t>
            </a:r>
          </a:p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Pol_6</a:t>
            </a:r>
            <a:r>
              <a: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:</a:t>
            </a:r>
            <a:r>
              <a:t> A reported successful deposit can be trusted as much as one trusts the account one is depositing to. </a:t>
            </a:r>
          </a:p>
        </p:txBody>
      </p:sp>
      <p:sp>
        <p:nvSpPr>
          <p:cNvPr id="734" name="[Miller et al, Financial Crypto 2000]"/>
          <p:cNvSpPr txBox="1"/>
          <p:nvPr/>
        </p:nvSpPr>
        <p:spPr>
          <a:xfrm>
            <a:off x="6150822" y="8635106"/>
            <a:ext cx="65581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 [Miller et al, Financial Crypto 2000]</a:t>
            </a:r>
          </a:p>
        </p:txBody>
      </p:sp>
      <p:sp>
        <p:nvSpPr>
          <p:cNvPr id="735" name="Bank/Account - 2"/>
          <p:cNvSpPr txBox="1"/>
          <p:nvPr/>
        </p:nvSpPr>
        <p:spPr>
          <a:xfrm>
            <a:off x="855141" y="48259"/>
            <a:ext cx="11294518" cy="1195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6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Bank/Account - 2</a:t>
            </a:r>
          </a:p>
        </p:txBody>
      </p:sp>
      <p:sp>
        <p:nvSpPr>
          <p:cNvPr id="736" name="Rectangle"/>
          <p:cNvSpPr/>
          <p:nvPr/>
        </p:nvSpPr>
        <p:spPr>
          <a:xfrm>
            <a:off x="231509" y="2390309"/>
            <a:ext cx="12541782" cy="1195124"/>
          </a:xfrm>
          <a:prstGeom prst="rect">
            <a:avLst/>
          </a:prstGeom>
          <a:solidFill>
            <a:srgbClr val="F3C38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Pol_1: With two accounts of same bank one can transfer money between them."/>
          <p:cNvSpPr txBox="1"/>
          <p:nvPr/>
        </p:nvSpPr>
        <p:spPr>
          <a:xfrm>
            <a:off x="488092" y="2581467"/>
            <a:ext cx="12282616" cy="106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Pol_1</a:t>
            </a:r>
            <a:r>
              <a:t>: With two accounts of same bank one can transfer money between them.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ol_4  — classical"/>
          <p:cNvSpPr txBox="1"/>
          <p:nvPr/>
        </p:nvSpPr>
        <p:spPr>
          <a:xfrm>
            <a:off x="568652" y="249783"/>
            <a:ext cx="11294517" cy="105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Pol_4  — classical</a:t>
            </a:r>
          </a:p>
        </p:txBody>
      </p:sp>
      <p:sp>
        <p:nvSpPr>
          <p:cNvPr id="740" name="????      😕 😕 😕        ????"/>
          <p:cNvSpPr txBox="1"/>
          <p:nvPr/>
        </p:nvSpPr>
        <p:spPr>
          <a:xfrm>
            <a:off x="1506254" y="4241799"/>
            <a:ext cx="10908865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 sz="4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????      </a:t>
            </a:r>
            <a:r>
              <a:rPr sz="4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😕 😕 😕</a:t>
            </a:r>
            <a:r>
              <a:rPr sz="4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????</a:t>
            </a:r>
            <a:br>
              <a:rPr sz="4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             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 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</a:t>
            </a:r>
          </a:p>
        </p:txBody>
      </p:sp>
      <p:sp>
        <p:nvSpPr>
          <p:cNvPr id="741" name="Pol_4: No-one can affect the balance of an account             they do not have"/>
          <p:cNvSpPr txBox="1"/>
          <p:nvPr/>
        </p:nvSpPr>
        <p:spPr>
          <a:xfrm>
            <a:off x="299176" y="1829771"/>
            <a:ext cx="12406448" cy="106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Pol_4</a:t>
            </a:r>
            <a:r>
              <a:t>: No-one can affect the balance of an account </a:t>
            </a:r>
            <a:br/>
            <a:r>
              <a:t>           they do not have</a:t>
            </a:r>
          </a:p>
        </p:txBody>
      </p:sp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necessary  condition"/>
          <p:cNvSpPr/>
          <p:nvPr/>
        </p:nvSpPr>
        <p:spPr>
          <a:xfrm>
            <a:off x="1822269" y="4481123"/>
            <a:ext cx="10908865" cy="1665808"/>
          </a:xfrm>
          <a:prstGeom prst="rect">
            <a:avLst/>
          </a:prstGeom>
          <a:solidFill>
            <a:srgbClr val="E2BBE0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2400"/>
            </a:lvl1pPr>
          </a:lstStyle>
          <a:p>
            <a:r>
              <a:t>necessary  condition     </a:t>
            </a:r>
          </a:p>
        </p:txBody>
      </p:sp>
      <p:sp>
        <p:nvSpPr>
          <p:cNvPr id="745" name="∃o∈S. [External(o)   ∧  Access(o,a) ]"/>
          <p:cNvSpPr txBox="1"/>
          <p:nvPr/>
        </p:nvSpPr>
        <p:spPr>
          <a:xfrm>
            <a:off x="872841" y="5157270"/>
            <a:ext cx="12406448" cy="679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          </a:t>
            </a:r>
            <a:r>
              <a:rPr sz="3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∃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o∈S. [External(o)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∧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Access(o,a) ]</a:t>
            </a:r>
          </a:p>
        </p:txBody>
      </p:sp>
      <p:sp>
        <p:nvSpPr>
          <p:cNvPr id="746" name="Pol_4  — holistic"/>
          <p:cNvSpPr txBox="1"/>
          <p:nvPr/>
        </p:nvSpPr>
        <p:spPr>
          <a:xfrm>
            <a:off x="1428806" y="85434"/>
            <a:ext cx="11294517" cy="105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Pol_4  — holistic</a:t>
            </a:r>
          </a:p>
        </p:txBody>
      </p:sp>
      <p:sp>
        <p:nvSpPr>
          <p:cNvPr id="747" name="a:Account    ∧   Will ( Changes(a.balance) ) in S  )                                  →"/>
          <p:cNvSpPr txBox="1"/>
          <p:nvPr/>
        </p:nvSpPr>
        <p:spPr>
          <a:xfrm>
            <a:off x="791991" y="3499343"/>
            <a:ext cx="10908864" cy="2754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3200"/>
              <a:t> 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a:Account    ∧   </a:t>
            </a:r>
            <a:r>
              <a:rPr sz="32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Will 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 </a:t>
            </a:r>
            <a:r>
              <a:rPr sz="32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Changes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(a.balance) ) </a:t>
            </a:r>
            <a:r>
              <a:rPr sz="32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in</a:t>
            </a: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S  )</a:t>
            </a:r>
            <a:b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              →</a:t>
            </a:r>
            <a:br>
              <a:rPr sz="32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                                                                                        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                                      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</a:t>
            </a:r>
          </a:p>
        </p:txBody>
      </p:sp>
      <p:sp>
        <p:nvSpPr>
          <p:cNvPr id="748" name="Pol_4: No-one can affect the balance of an account             they do not have"/>
          <p:cNvSpPr txBox="1"/>
          <p:nvPr/>
        </p:nvSpPr>
        <p:spPr>
          <a:xfrm>
            <a:off x="872841" y="1980971"/>
            <a:ext cx="12406447" cy="1066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300"/>
              </a:spcBef>
              <a:buSzPct val="45000"/>
              <a:buBlip>
                <a:blip r:embed="rId2"/>
              </a:buBlip>
              <a:defRPr sz="3200"/>
            </a:pP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Pol_4</a:t>
            </a:r>
            <a:r>
              <a:t>: No-one can affect the balance of an account </a:t>
            </a:r>
            <a:br/>
            <a:r>
              <a:t>           they do not have</a:t>
            </a:r>
          </a:p>
        </p:txBody>
      </p:sp>
      <p:sp>
        <p:nvSpPr>
          <p:cNvPr id="7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750" name="This says: If some execution starts now and involves at most the objects from S, and modifies a.balance at some future time,  then at least one of the objects in S is external to the module, and can access a directly now."/>
          <p:cNvSpPr txBox="1"/>
          <p:nvPr/>
        </p:nvSpPr>
        <p:spPr>
          <a:xfrm>
            <a:off x="587122" y="6737103"/>
            <a:ext cx="12406447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300"/>
              </a:spcBef>
              <a:defRPr sz="32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This says</a:t>
            </a:r>
            <a:r>
              <a:t>: If some execution starts now and involves at most the objects from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</a:t>
            </a:r>
            <a:r>
              <a:t>, and modifies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a.balance</a:t>
            </a:r>
            <a:r>
              <a:t> at some future time, </a:t>
            </a:r>
            <a:br/>
            <a:r>
              <a:t>then at least one of the objects in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S</a:t>
            </a:r>
            <a:r>
              <a:t> is external to the module, and can access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</a:t>
            </a:r>
            <a:r>
              <a:t> directly now.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4" animBg="1" advAuto="0"/>
      <p:bldP spid="745" grpId="2" animBg="1" advAuto="0"/>
      <p:bldP spid="747" grpId="1" animBg="1" advAuto="0"/>
      <p:bldP spid="750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Title"/>
          <p:cNvSpPr txBox="1">
            <a:spLocks noGrp="1"/>
          </p:cNvSpPr>
          <p:nvPr>
            <p:ph type="title"/>
          </p:nvPr>
        </p:nvSpPr>
        <p:spPr>
          <a:xfrm>
            <a:off x="258233" y="315515"/>
            <a:ext cx="12209001" cy="1402624"/>
          </a:xfrm>
          <a:prstGeom prst="rect">
            <a:avLst/>
          </a:prstGeom>
        </p:spPr>
        <p:txBody>
          <a:bodyPr/>
          <a:lstStyle/>
          <a:p>
            <a:pPr defTabSz="408940">
              <a:defRPr sz="462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53" name="Traditional Specifications do not adequately address Robustness…"/>
          <p:cNvSpPr txBox="1">
            <a:spLocks noGrp="1"/>
          </p:cNvSpPr>
          <p:nvPr>
            <p:ph type="body" idx="1"/>
          </p:nvPr>
        </p:nvSpPr>
        <p:spPr>
          <a:xfrm>
            <a:off x="661300" y="764629"/>
            <a:ext cx="11682200" cy="8224342"/>
          </a:xfrm>
          <a:prstGeom prst="rect">
            <a:avLst/>
          </a:prstGeom>
        </p:spPr>
        <p:txBody>
          <a:bodyPr/>
          <a:lstStyle/>
          <a:p>
            <a:pPr>
              <a:defRPr sz="3000">
                <a:solidFill>
                  <a:schemeClr val="accent5"/>
                </a:solidFill>
              </a:defRPr>
            </a:pPr>
            <a:r>
              <a:t>Traditional Specifications do not adequately address Robustness</a:t>
            </a:r>
          </a:p>
          <a:p>
            <a:pPr>
              <a:defRPr sz="3000">
                <a:solidFill>
                  <a:schemeClr val="accent5"/>
                </a:solidFill>
              </a:defRPr>
            </a:pPr>
            <a:r>
              <a:t>Holistic Specifications — Summary and  by Example</a:t>
            </a:r>
          </a:p>
          <a:p>
            <a:pPr>
              <a:defRPr sz="3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Holistic Specification Semantics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   </a:t>
            </a:r>
            <a:r>
              <a:t> </a:t>
            </a:r>
          </a:p>
        </p:txBody>
      </p:sp>
      <p:sp>
        <p:nvSpPr>
          <p:cNvPr id="754" name="Today"/>
          <p:cNvSpPr txBox="1"/>
          <p:nvPr/>
        </p:nvSpPr>
        <p:spPr>
          <a:xfrm>
            <a:off x="855142" y="-1831314"/>
            <a:ext cx="11294517" cy="3267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6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Today</a:t>
            </a:r>
          </a:p>
        </p:txBody>
      </p:sp>
      <p:sp>
        <p:nvSpPr>
          <p:cNvPr id="7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0958" y="8105187"/>
            <a:ext cx="314859" cy="3175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7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0" y="1219199"/>
            <a:ext cx="5486401" cy="7315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Image" descr="Image"/>
          <p:cNvPicPr>
            <a:picLocks noChangeAspect="1"/>
          </p:cNvPicPr>
          <p:nvPr/>
        </p:nvPicPr>
        <p:blipFill>
          <a:blip r:embed="rId3"/>
          <a:srcRect b="38300"/>
          <a:stretch>
            <a:fillRect/>
          </a:stretch>
        </p:blipFill>
        <p:spPr>
          <a:xfrm>
            <a:off x="-929519" y="1884092"/>
            <a:ext cx="9272855" cy="321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Image" descr="Image"/>
          <p:cNvPicPr>
            <a:picLocks noChangeAspect="1"/>
          </p:cNvPicPr>
          <p:nvPr/>
        </p:nvPicPr>
        <p:blipFill>
          <a:blip r:embed="rId4"/>
          <a:srcRect b="67886"/>
          <a:stretch>
            <a:fillRect/>
          </a:stretch>
        </p:blipFill>
        <p:spPr>
          <a:xfrm>
            <a:off x="-318982" y="4558453"/>
            <a:ext cx="6821465" cy="1800181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Chainmail"/>
          <p:cNvSpPr txBox="1">
            <a:spLocks noGrp="1"/>
          </p:cNvSpPr>
          <p:nvPr>
            <p:ph type="title"/>
          </p:nvPr>
        </p:nvSpPr>
        <p:spPr>
          <a:xfrm>
            <a:off x="714374" y="1515066"/>
            <a:ext cx="11828334" cy="1619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Chainmail</a:t>
            </a:r>
          </a:p>
        </p:txBody>
      </p:sp>
      <p:pic>
        <p:nvPicPr>
          <p:cNvPr id="76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239225"/>
            <a:ext cx="7928306" cy="6763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Loo synt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</a:t>
            </a:r>
            <a:r>
              <a:rPr baseline="-5999"/>
              <a:t>oo </a:t>
            </a:r>
            <a:r>
              <a:t>syntax</a:t>
            </a:r>
          </a:p>
        </p:txBody>
      </p:sp>
      <p:sp>
        <p:nvSpPr>
          <p:cNvPr id="7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7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251199"/>
            <a:ext cx="12530668" cy="3238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iving meaning to holistic Assertions"/>
          <p:cNvSpPr txBox="1"/>
          <p:nvPr/>
        </p:nvSpPr>
        <p:spPr>
          <a:xfrm>
            <a:off x="855141" y="234000"/>
            <a:ext cx="11294517" cy="1057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Giving meaning to holistic Assertions</a:t>
            </a:r>
          </a:p>
        </p:txBody>
      </p:sp>
      <p:sp>
        <p:nvSpPr>
          <p:cNvPr id="769" name="We define  in a“conventional” way (omit from slides):  module             M : Ident —-&gt; ClassDef ∪ PredicateDef  ∪ FunctionDef configuration    σ  :  Heap × Stack ×  Code execution         M, σ ↝ σ’"/>
          <p:cNvSpPr txBox="1"/>
          <p:nvPr/>
        </p:nvSpPr>
        <p:spPr>
          <a:xfrm>
            <a:off x="367159" y="1843325"/>
            <a:ext cx="12270482" cy="216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We define  in a“conventional” way (omit from slides):</a:t>
            </a:r>
            <a:br/>
            <a:br>
              <a:rPr sz="1900"/>
            </a:br>
            <a:r>
              <a:t>module         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: </a:t>
            </a:r>
            <a:r>
              <a:rPr>
                <a:solidFill>
                  <a:schemeClr val="accent2"/>
                </a:solidFill>
              </a:rPr>
              <a:t>Ident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—-&gt;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</a:rPr>
              <a:t>ClassDef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∪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</a:rPr>
              <a:t>PredicateDef  </a:t>
            </a:r>
            <a:r>
              <a:t>∪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</a:rPr>
              <a:t>FunctionDef</a:t>
            </a:r>
            <a:br>
              <a:rPr>
                <a:solidFill>
                  <a:schemeClr val="accent2"/>
                </a:solidFill>
              </a:rPr>
            </a:br>
            <a:r>
              <a:t>configuration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</a:t>
            </a:r>
            <a:r>
              <a:t>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t>: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rPr>
                <a:solidFill>
                  <a:schemeClr val="accent2"/>
                </a:solidFill>
              </a:rPr>
              <a:t>Heap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×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</a:rPr>
              <a:t>Stack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×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rPr>
                <a:solidFill>
                  <a:schemeClr val="accent2"/>
                </a:solidFill>
              </a:rPr>
              <a:t>Code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t>execution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,</a:t>
            </a:r>
            <a:r>
              <a:t>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↝ σ’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</a:t>
            </a:r>
            <a:r>
              <a:t>    </a:t>
            </a:r>
          </a:p>
        </p:txBody>
      </p:sp>
      <p:sp>
        <p:nvSpPr>
          <p:cNvPr id="770" name="Define module concatenation * so that…"/>
          <p:cNvSpPr txBox="1"/>
          <p:nvPr/>
        </p:nvSpPr>
        <p:spPr>
          <a:xfrm>
            <a:off x="197825" y="4820297"/>
            <a:ext cx="12270483" cy="1865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Define module concatenation </a:t>
            </a:r>
            <a:r>
              <a:rPr>
                <a:solidFill>
                  <a:schemeClr val="accent2"/>
                </a:solidFill>
              </a:rPr>
              <a:t>* </a:t>
            </a:r>
            <a:r>
              <a:t>so that</a:t>
            </a:r>
          </a:p>
          <a:p>
            <a:pPr algn="l">
              <a:defRPr sz="2800"/>
            </a:pPr>
            <a:r>
              <a:t> 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 undefined, iff dom(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)∩dom(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>
                <a:solidFill>
                  <a:schemeClr val="accent2"/>
                </a:solidFill>
                <a:latin typeface="Symbol"/>
                <a:ea typeface="Symbol"/>
                <a:cs typeface="Symbol"/>
                <a:sym typeface="Symbol"/>
              </a:rPr>
              <a:t>’</a:t>
            </a:r>
            <a:r>
              <a:t>) ≠∅</a:t>
            </a:r>
            <a:br/>
            <a:r>
              <a:t>otherwise</a:t>
            </a:r>
            <a:br/>
            <a:r>
              <a:t>     (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M’)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id</a:t>
            </a:r>
            <a:r>
              <a:t>) =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id</a:t>
            </a:r>
            <a:r>
              <a:t>) if 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id</a:t>
            </a:r>
            <a:r>
              <a:t>) undefined, else 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id</a:t>
            </a:r>
            <a:r>
              <a:t>)</a:t>
            </a:r>
          </a:p>
        </p:txBody>
      </p:sp>
      <p:sp>
        <p:nvSpPr>
          <p:cNvPr id="7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772" name="Lemma…"/>
          <p:cNvSpPr txBox="1"/>
          <p:nvPr/>
        </p:nvSpPr>
        <p:spPr>
          <a:xfrm>
            <a:off x="316359" y="6997373"/>
            <a:ext cx="8973509" cy="1943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Lemma</a:t>
            </a:r>
            <a:r>
              <a:t> </a:t>
            </a:r>
          </a:p>
          <a:p>
            <a:pPr marL="345722" indent="-345722" algn="l">
              <a:buSzPct val="45000"/>
              <a:buBlip>
                <a:blip r:embed="rId2"/>
              </a:buBlip>
              <a:defRPr sz="2800"/>
            </a:pPr>
            <a:r>
              <a:t>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 = 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 </a:t>
            </a:r>
          </a:p>
          <a:p>
            <a:pPr marL="345722" indent="-345722" algn="l">
              <a:buSzPct val="45000"/>
              <a:buBlip>
                <a:blip r:embed="rId2"/>
              </a:buBlip>
              <a:defRPr sz="2800"/>
            </a:pPr>
            <a:r>
              <a:t>(</a:t>
            </a:r>
            <a:r>
              <a:rPr>
                <a:solidFill>
                  <a:schemeClr val="accent2"/>
                </a:solidFill>
              </a:rPr>
              <a:t>M1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M2</a:t>
            </a:r>
            <a:r>
              <a:t>)*</a:t>
            </a:r>
            <a:r>
              <a:rPr>
                <a:solidFill>
                  <a:schemeClr val="accent2"/>
                </a:solidFill>
              </a:rPr>
              <a:t>M3 </a:t>
            </a:r>
            <a:r>
              <a:t>=</a:t>
            </a:r>
            <a:r>
              <a:rPr>
                <a:solidFill>
                  <a:schemeClr val="accent2"/>
                </a:solidFill>
              </a:rPr>
              <a:t> M1</a:t>
            </a:r>
            <a:r>
              <a:t>*(</a:t>
            </a:r>
            <a:r>
              <a:rPr>
                <a:solidFill>
                  <a:schemeClr val="accent2"/>
                </a:solidFill>
              </a:rPr>
              <a:t>M2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M3</a:t>
            </a:r>
            <a:r>
              <a:t>)  </a:t>
            </a:r>
          </a:p>
          <a:p>
            <a:pPr marL="345722" indent="-345722" algn="l">
              <a:buSzPct val="45000"/>
              <a:buBlip>
                <a:blip r:embed="rId2"/>
              </a:buBlip>
              <a:defRPr sz="2800"/>
            </a:pPr>
            <a:r>
              <a:t> 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,</a:t>
            </a:r>
            <a:r>
              <a:t>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↝ σ’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</a:t>
            </a:r>
            <a:r>
              <a:t>∧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 defined   ⟶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,</a:t>
            </a:r>
            <a:r>
              <a:t>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↝ σ’</a:t>
            </a:r>
            <a:r>
              <a:t>    </a:t>
            </a:r>
          </a:p>
        </p:txBody>
      </p:sp>
      <p:sp>
        <p:nvSpPr>
          <p:cNvPr id="773" name="We will define…"/>
          <p:cNvSpPr txBox="1"/>
          <p:nvPr/>
        </p:nvSpPr>
        <p:spPr>
          <a:xfrm>
            <a:off x="367159" y="6996407"/>
            <a:ext cx="12270482" cy="18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We will define   </a:t>
            </a:r>
          </a:p>
          <a:p>
            <a:pPr algn="l">
              <a:defRPr sz="2800"/>
            </a:pPr>
            <a:r>
              <a:t>               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                   Initial</a:t>
            </a:r>
            <a:r>
              <a:t>(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)  and  </a:t>
            </a:r>
            <a:r>
              <a:rPr>
                <a:solidFill>
                  <a:schemeClr val="accent2"/>
                </a:solidFill>
              </a:rPr>
              <a:t>Arising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)</a:t>
            </a:r>
            <a:r>
              <a:rPr>
                <a:solidFill>
                  <a:schemeClr val="accent2"/>
                </a:solidFill>
              </a:rPr>
              <a:t> 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                   M</a:t>
            </a:r>
            <a:r>
              <a:t>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</a:t>
            </a:r>
            <a:r>
              <a:rPr>
                <a:solidFill>
                  <a:schemeClr val="accent2"/>
                </a:solidFill>
              </a:rPr>
              <a:t>A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8" dur="1000" fill="hold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grpId="5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1" animBg="1" advAuto="0"/>
      <p:bldP spid="770" grpId="2" animBg="1" advAuto="0"/>
      <p:bldP spid="772" grpId="3" animBg="1" advAuto="0"/>
      <p:bldP spid="772" grpId="4" animBg="1" advAuto="0"/>
      <p:bldP spid="773" grpId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iving meaning to holistic Assertions"/>
          <p:cNvSpPr txBox="1"/>
          <p:nvPr/>
        </p:nvSpPr>
        <p:spPr>
          <a:xfrm>
            <a:off x="855141" y="234000"/>
            <a:ext cx="11294517" cy="1057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Giving meaning to holistic Assertions</a:t>
            </a:r>
          </a:p>
        </p:txBody>
      </p:sp>
      <p:sp>
        <p:nvSpPr>
          <p:cNvPr id="776" name="We define  in a“conventional” way (omit from slides):  module             M : Ident —-&gt; ClassDef ∪ PredicateDef  ∪ FunctionDef configuration    σ  :  Heap × Stack ×  Code execution         M, σ ↝ σ’"/>
          <p:cNvSpPr txBox="1"/>
          <p:nvPr/>
        </p:nvSpPr>
        <p:spPr>
          <a:xfrm>
            <a:off x="367159" y="1843325"/>
            <a:ext cx="12270482" cy="216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We define  in a“conventional” way (omit from slides):</a:t>
            </a:r>
            <a:br/>
            <a:br>
              <a:rPr sz="1900"/>
            </a:br>
            <a:r>
              <a:t>module         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: </a:t>
            </a:r>
            <a:r>
              <a:rPr>
                <a:solidFill>
                  <a:schemeClr val="accent2"/>
                </a:solidFill>
              </a:rPr>
              <a:t>Ident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—-&gt;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</a:rPr>
              <a:t>ClassDef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∪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</a:rPr>
              <a:t>PredicateDef  </a:t>
            </a:r>
            <a:r>
              <a:t>∪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</a:rPr>
              <a:t>FunctionDef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rgbClr val="53585F"/>
                </a:solidFill>
              </a:rPr>
              <a:t>configuration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</a:t>
            </a:r>
            <a:r>
              <a:t>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t>: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rPr>
                <a:solidFill>
                  <a:schemeClr val="accent2"/>
                </a:solidFill>
              </a:rPr>
              <a:t>Heap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×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rPr>
                <a:solidFill>
                  <a:schemeClr val="accent2"/>
                </a:solidFill>
              </a:rPr>
              <a:t>Stack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×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rPr>
                <a:solidFill>
                  <a:schemeClr val="accent2"/>
                </a:solidFill>
              </a:rPr>
              <a:t>Code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t>execution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,</a:t>
            </a:r>
            <a:r>
              <a:t>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↝ σ’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</a:t>
            </a:r>
            <a:r>
              <a:t>    </a:t>
            </a:r>
          </a:p>
        </p:txBody>
      </p:sp>
      <p:sp>
        <p:nvSpPr>
          <p:cNvPr id="777" name="We will define   M, σ ⊨  A                          Initial(σ)  and  Arising(M)                           M  ⊨ A"/>
          <p:cNvSpPr txBox="1"/>
          <p:nvPr/>
        </p:nvSpPr>
        <p:spPr>
          <a:xfrm>
            <a:off x="197825" y="7876994"/>
            <a:ext cx="12270483" cy="14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We will define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                         Initial</a:t>
            </a:r>
            <a:r>
              <a:t>(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)  and  </a:t>
            </a:r>
            <a:r>
              <a:rPr>
                <a:solidFill>
                  <a:schemeClr val="accent2"/>
                </a:solidFill>
              </a:rPr>
              <a:t>Arising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)</a:t>
            </a:r>
            <a:r>
              <a:rPr>
                <a:solidFill>
                  <a:schemeClr val="accent2"/>
                </a:solidFill>
              </a:rPr>
              <a:t> 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                         M</a:t>
            </a:r>
            <a:r>
              <a:t>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</a:t>
            </a:r>
            <a:r>
              <a:rPr>
                <a:solidFill>
                  <a:schemeClr val="accent2"/>
                </a:solidFill>
              </a:rPr>
              <a:t>A </a:t>
            </a:r>
          </a:p>
        </p:txBody>
      </p:sp>
      <p:sp>
        <p:nvSpPr>
          <p:cNvPr id="778" name="Define module concatenation * so that…"/>
          <p:cNvSpPr txBox="1"/>
          <p:nvPr/>
        </p:nvSpPr>
        <p:spPr>
          <a:xfrm>
            <a:off x="197825" y="4820297"/>
            <a:ext cx="12270483" cy="1865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Define module concatenation </a:t>
            </a:r>
            <a:r>
              <a:rPr>
                <a:solidFill>
                  <a:schemeClr val="accent2"/>
                </a:solidFill>
              </a:rPr>
              <a:t>* </a:t>
            </a:r>
            <a:r>
              <a:t>so that</a:t>
            </a:r>
          </a:p>
          <a:p>
            <a:pPr algn="l">
              <a:defRPr sz="2800"/>
            </a:pPr>
            <a:r>
              <a:t> 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 undefined, iff dom(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)∩dom(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>
                <a:solidFill>
                  <a:schemeClr val="accent2"/>
                </a:solidFill>
                <a:latin typeface="Symbol"/>
                <a:ea typeface="Symbol"/>
                <a:cs typeface="Symbol"/>
                <a:sym typeface="Symbol"/>
              </a:rPr>
              <a:t>’</a:t>
            </a:r>
            <a:r>
              <a:t>) ≠∅</a:t>
            </a:r>
            <a:br/>
            <a:r>
              <a:t>otherwise</a:t>
            </a:r>
            <a:br/>
            <a:r>
              <a:t>     (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M’)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id</a:t>
            </a:r>
            <a:r>
              <a:t>) =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id</a:t>
            </a:r>
            <a:r>
              <a:t>) if 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id</a:t>
            </a:r>
            <a:r>
              <a:t>) undefined, else 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id</a:t>
            </a:r>
            <a:r>
              <a:t>)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" grpId="2" animBg="1" advAuto="0"/>
      <p:bldP spid="777" grpId="3" animBg="1" advAuto="0"/>
      <p:bldP spid="778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0" name="An Example"/>
          <p:cNvSpPr txBox="1"/>
          <p:nvPr/>
        </p:nvSpPr>
        <p:spPr>
          <a:xfrm>
            <a:off x="3928280" y="376109"/>
            <a:ext cx="3896322" cy="122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4200"/>
              </a:spcBef>
              <a:defRPr sz="5000">
                <a:solidFill>
                  <a:schemeClr val="accent5"/>
                </a:solidFill>
              </a:defRPr>
            </a:lvl1pPr>
          </a:lstStyle>
          <a:p>
            <a:r>
              <a:t>An Example                                                 </a:t>
            </a:r>
          </a:p>
        </p:txBody>
      </p:sp>
      <p:pic>
        <p:nvPicPr>
          <p:cNvPr id="201" name="Screenshot 2020-03-25 at 07.26.21.png" descr="Screenshot 2020-03-25 at 07.26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678159"/>
            <a:ext cx="7606153" cy="7661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pace"/>
          <p:cNvSpPr/>
          <p:nvPr/>
        </p:nvSpPr>
        <p:spPr>
          <a:xfrm>
            <a:off x="1345824" y="6747877"/>
            <a:ext cx="10797405" cy="724896"/>
          </a:xfrm>
          <a:prstGeom prst="rect">
            <a:avLst/>
          </a:prstGeom>
          <a:solidFill>
            <a:srgbClr val="DCAF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space</a:t>
            </a:r>
          </a:p>
        </p:txBody>
      </p:sp>
      <p:sp>
        <p:nvSpPr>
          <p:cNvPr id="782" name="control"/>
          <p:cNvSpPr/>
          <p:nvPr/>
        </p:nvSpPr>
        <p:spPr>
          <a:xfrm>
            <a:off x="1345824" y="7670028"/>
            <a:ext cx="10797405" cy="724897"/>
          </a:xfrm>
          <a:prstGeom prst="rect">
            <a:avLst/>
          </a:prstGeom>
          <a:solidFill>
            <a:srgbClr val="DCAF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control</a:t>
            </a:r>
          </a:p>
        </p:txBody>
      </p:sp>
      <p:sp>
        <p:nvSpPr>
          <p:cNvPr id="783" name="time"/>
          <p:cNvSpPr/>
          <p:nvPr/>
        </p:nvSpPr>
        <p:spPr>
          <a:xfrm>
            <a:off x="1345824" y="5900282"/>
            <a:ext cx="10797405" cy="724896"/>
          </a:xfrm>
          <a:prstGeom prst="rect">
            <a:avLst/>
          </a:prstGeom>
          <a:solidFill>
            <a:srgbClr val="DCAF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784" name="authority"/>
          <p:cNvSpPr/>
          <p:nvPr/>
        </p:nvSpPr>
        <p:spPr>
          <a:xfrm>
            <a:off x="1345824" y="4999065"/>
            <a:ext cx="10797405" cy="724896"/>
          </a:xfrm>
          <a:prstGeom prst="rect">
            <a:avLst/>
          </a:prstGeom>
          <a:solidFill>
            <a:srgbClr val="DCAF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authority</a:t>
            </a:r>
          </a:p>
        </p:txBody>
      </p:sp>
      <p:sp>
        <p:nvSpPr>
          <p:cNvPr id="785" name="permission"/>
          <p:cNvSpPr/>
          <p:nvPr/>
        </p:nvSpPr>
        <p:spPr>
          <a:xfrm>
            <a:off x="1345824" y="4094318"/>
            <a:ext cx="10797405" cy="724896"/>
          </a:xfrm>
          <a:prstGeom prst="rect">
            <a:avLst/>
          </a:prstGeom>
          <a:solidFill>
            <a:srgbClr val="DCAF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permission</a:t>
            </a:r>
          </a:p>
        </p:txBody>
      </p:sp>
      <p:sp>
        <p:nvSpPr>
          <p:cNvPr id="786" name="Holistic Assertions — summary"/>
          <p:cNvSpPr txBox="1"/>
          <p:nvPr/>
        </p:nvSpPr>
        <p:spPr>
          <a:xfrm>
            <a:off x="855141" y="234000"/>
            <a:ext cx="11294517" cy="1057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Holistic Assertions — summary</a:t>
            </a:r>
          </a:p>
        </p:txBody>
      </p:sp>
      <p:sp>
        <p:nvSpPr>
          <p:cNvPr id="787" name="A   ::=   e&gt;e    |   e=e     |   …"/>
          <p:cNvSpPr txBox="1"/>
          <p:nvPr/>
        </p:nvSpPr>
        <p:spPr>
          <a:xfrm>
            <a:off x="882960" y="2589589"/>
            <a:ext cx="92770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</a:t>
            </a:r>
            <a:r>
              <a:t>   ::=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e&gt;e</a:t>
            </a:r>
            <a:r>
              <a:t>    |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e=e</a:t>
            </a:r>
            <a:r>
              <a:t>     |   …</a:t>
            </a:r>
          </a:p>
        </p:txBody>
      </p:sp>
      <p:sp>
        <p:nvSpPr>
          <p:cNvPr id="788" name="|  A → A  |   A ∧ A  |     ∃x. A      |  …"/>
          <p:cNvSpPr txBox="1"/>
          <p:nvPr/>
        </p:nvSpPr>
        <p:spPr>
          <a:xfrm>
            <a:off x="1515093" y="3267437"/>
            <a:ext cx="8012772" cy="671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→ A</a:t>
            </a:r>
            <a:r>
              <a:t>  |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∧ A</a:t>
            </a:r>
            <a:r>
              <a:t>  |     </a:t>
            </a:r>
            <a:r>
              <a:rPr sz="3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∃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x. A</a:t>
            </a:r>
            <a:r>
              <a:t>      |  …</a:t>
            </a:r>
          </a:p>
        </p:txBody>
      </p:sp>
      <p:sp>
        <p:nvSpPr>
          <p:cNvPr id="789" name="e   ::=  this |  x |  e.fld     |   …"/>
          <p:cNvSpPr txBox="1"/>
          <p:nvPr/>
        </p:nvSpPr>
        <p:spPr>
          <a:xfrm>
            <a:off x="692800" y="1705828"/>
            <a:ext cx="112058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</a:t>
            </a:r>
            <a:r>
              <a:t>   ::=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this</a:t>
            </a:r>
            <a:r>
              <a:t>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x</a:t>
            </a:r>
            <a:r>
              <a:t>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e.fld</a:t>
            </a:r>
            <a:r>
              <a:t>     |   … </a:t>
            </a:r>
          </a:p>
        </p:txBody>
      </p:sp>
      <p:sp>
        <p:nvSpPr>
          <p:cNvPr id="790" name="|  Access(e,e’)"/>
          <p:cNvSpPr txBox="1"/>
          <p:nvPr/>
        </p:nvSpPr>
        <p:spPr>
          <a:xfrm>
            <a:off x="1504700" y="4094314"/>
            <a:ext cx="9498178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Access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(e,e’)</a:t>
            </a:r>
            <a:r>
              <a:t>                     </a:t>
            </a:r>
          </a:p>
        </p:txBody>
      </p:sp>
      <p:sp>
        <p:nvSpPr>
          <p:cNvPr id="791" name="|  Changes(e)"/>
          <p:cNvSpPr txBox="1"/>
          <p:nvPr/>
        </p:nvSpPr>
        <p:spPr>
          <a:xfrm>
            <a:off x="1473135" y="4980766"/>
            <a:ext cx="801277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Changes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(e)</a:t>
            </a:r>
            <a:r>
              <a:t>   </a:t>
            </a:r>
          </a:p>
        </p:txBody>
      </p:sp>
      <p:sp>
        <p:nvSpPr>
          <p:cNvPr id="792" name="|  Will(A)   |  Was(A)"/>
          <p:cNvSpPr txBox="1"/>
          <p:nvPr/>
        </p:nvSpPr>
        <p:spPr>
          <a:xfrm>
            <a:off x="1473135" y="5830568"/>
            <a:ext cx="801277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 b="1">
                <a:solidFill>
                  <a:schemeClr val="accent2">
                    <a:hueOff val="-902888"/>
                    <a:satOff val="-15377"/>
                    <a:lumOff val="-12864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Will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A)</a:t>
            </a:r>
            <a:r>
              <a:t>   |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Was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(A)</a:t>
            </a:r>
          </a:p>
        </p:txBody>
      </p:sp>
      <p:sp>
        <p:nvSpPr>
          <p:cNvPr id="793" name="|  x.Call(y,m,z1,..zn)"/>
          <p:cNvSpPr txBox="1"/>
          <p:nvPr/>
        </p:nvSpPr>
        <p:spPr>
          <a:xfrm>
            <a:off x="1473135" y="7670025"/>
            <a:ext cx="801277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x.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Call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(y,m,z1,..zn)</a:t>
            </a:r>
            <a:r>
              <a:t> </a:t>
            </a:r>
          </a:p>
        </p:txBody>
      </p:sp>
      <p:sp>
        <p:nvSpPr>
          <p:cNvPr id="794" name="|  A in S  |  External(e)"/>
          <p:cNvSpPr txBox="1"/>
          <p:nvPr/>
        </p:nvSpPr>
        <p:spPr>
          <a:xfrm>
            <a:off x="1473135" y="6801499"/>
            <a:ext cx="801277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in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S  </a:t>
            </a:r>
            <a:r>
              <a:t>|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External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(e)</a:t>
            </a:r>
          </a:p>
        </p:txBody>
      </p:sp>
      <p:sp>
        <p:nvSpPr>
          <p:cNvPr id="7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796" name="trust"/>
          <p:cNvSpPr/>
          <p:nvPr/>
        </p:nvSpPr>
        <p:spPr>
          <a:xfrm>
            <a:off x="1345824" y="8622233"/>
            <a:ext cx="10797405" cy="724896"/>
          </a:xfrm>
          <a:prstGeom prst="rect">
            <a:avLst/>
          </a:prstGeom>
          <a:solidFill>
            <a:srgbClr val="DCAF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trust</a:t>
            </a:r>
          </a:p>
        </p:txBody>
      </p:sp>
      <p:sp>
        <p:nvSpPr>
          <p:cNvPr id="797" name="|  x obeys A"/>
          <p:cNvSpPr txBox="1"/>
          <p:nvPr/>
        </p:nvSpPr>
        <p:spPr>
          <a:xfrm>
            <a:off x="1515093" y="8622229"/>
            <a:ext cx="8012772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x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obeys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" grpId="13" animBg="1" advAuto="0"/>
      <p:bldP spid="782" grpId="14" animBg="1" advAuto="0"/>
      <p:bldP spid="783" grpId="12" animBg="1" advAuto="0"/>
      <p:bldP spid="784" grpId="11" animBg="1" advAuto="0"/>
      <p:bldP spid="785" grpId="10" animBg="1" advAuto="0"/>
      <p:bldP spid="787" grpId="2" animBg="1" advAuto="0"/>
      <p:bldP spid="788" grpId="3" animBg="1" advAuto="0"/>
      <p:bldP spid="789" grpId="1" animBg="1" advAuto="0"/>
      <p:bldP spid="790" grpId="4" animBg="1" advAuto="0"/>
      <p:bldP spid="791" grpId="5" animBg="1" advAuto="0"/>
      <p:bldP spid="792" grpId="6" animBg="1" advAuto="0"/>
      <p:bldP spid="793" grpId="8" animBg="1" advAuto="0"/>
      <p:bldP spid="794" grpId="7" animBg="1" advAuto="0"/>
      <p:bldP spid="796" grpId="15" animBg="1" advAuto="0"/>
      <p:bldP spid="797" grpId="9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emantics of Expressions"/>
          <p:cNvSpPr txBox="1"/>
          <p:nvPr/>
        </p:nvSpPr>
        <p:spPr>
          <a:xfrm>
            <a:off x="705086" y="317365"/>
            <a:ext cx="11294517" cy="105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Semantics of Expressions</a:t>
            </a:r>
          </a:p>
        </p:txBody>
      </p:sp>
      <p:sp>
        <p:nvSpPr>
          <p:cNvPr id="800" name="Define ⎣e⎦M,σ  as expected"/>
          <p:cNvSpPr txBox="1"/>
          <p:nvPr/>
        </p:nvSpPr>
        <p:spPr>
          <a:xfrm>
            <a:off x="367159" y="2765204"/>
            <a:ext cx="1227048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Define </a:t>
            </a:r>
            <a:r>
              <a:rPr>
                <a:solidFill>
                  <a:schemeClr val="accent2"/>
                </a:solidFill>
              </a:rPr>
              <a:t>⎣e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as expected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</a:t>
            </a:r>
            <a:r>
              <a:t>    </a:t>
            </a:r>
          </a:p>
        </p:txBody>
      </p:sp>
      <p:sp>
        <p:nvSpPr>
          <p:cNvPr id="801" name="e   ::=  this |  x |  e.fld     |  func(e1,…en)  |   …"/>
          <p:cNvSpPr txBox="1"/>
          <p:nvPr/>
        </p:nvSpPr>
        <p:spPr>
          <a:xfrm>
            <a:off x="592763" y="1635651"/>
            <a:ext cx="112058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e</a:t>
            </a:r>
            <a:r>
              <a:t>   ::=  </a:t>
            </a:r>
            <a:r>
              <a:rPr>
                <a:solidFill>
                  <a:schemeClr val="accent2"/>
                </a:solidFill>
              </a:rPr>
              <a:t>this</a:t>
            </a:r>
            <a:r>
              <a:t> |  </a:t>
            </a:r>
            <a:r>
              <a:rPr>
                <a:solidFill>
                  <a:schemeClr val="accent2"/>
                </a:solidFill>
              </a:rPr>
              <a:t>x</a:t>
            </a:r>
            <a:r>
              <a:t> |  </a:t>
            </a:r>
            <a:r>
              <a:rPr>
                <a:solidFill>
                  <a:schemeClr val="accent2"/>
                </a:solidFill>
              </a:rPr>
              <a:t>e.fld</a:t>
            </a:r>
            <a:r>
              <a:t>     |  </a:t>
            </a:r>
            <a:r>
              <a:rPr>
                <a:solidFill>
                  <a:schemeClr val="accent2"/>
                </a:solidFill>
              </a:rPr>
              <a:t>func(e1,…en)</a:t>
            </a:r>
            <a:r>
              <a:t>  |   …</a:t>
            </a:r>
          </a:p>
        </p:txBody>
      </p:sp>
      <p:sp>
        <p:nvSpPr>
          <p:cNvPr id="802" name="Eg,   ⎣unknwn1.nd.par.par.p⎦M,σ =888"/>
          <p:cNvSpPr txBox="1"/>
          <p:nvPr/>
        </p:nvSpPr>
        <p:spPr>
          <a:xfrm>
            <a:off x="3650728" y="8458907"/>
            <a:ext cx="742460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Eg,   </a:t>
            </a:r>
            <a:r>
              <a:rPr>
                <a:solidFill>
                  <a:schemeClr val="accent2"/>
                </a:solidFill>
              </a:rPr>
              <a:t>⎣unknwn1.nd.par.par.p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</a:t>
            </a:r>
            <a:r>
              <a:t>=</a:t>
            </a:r>
            <a:r>
              <a:rPr>
                <a:solidFill>
                  <a:schemeClr val="accent2"/>
                </a:solidFill>
              </a:rPr>
              <a:t>888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    </a:t>
            </a:r>
          </a:p>
        </p:txBody>
      </p:sp>
      <p:sp>
        <p:nvSpPr>
          <p:cNvPr id="8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804" name="unknwn1"/>
          <p:cNvSpPr/>
          <p:nvPr/>
        </p:nvSpPr>
        <p:spPr>
          <a:xfrm>
            <a:off x="2333163" y="5485715"/>
            <a:ext cx="1677088" cy="1308674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unknwn1</a:t>
            </a:r>
          </a:p>
        </p:txBody>
      </p:sp>
      <p:sp>
        <p:nvSpPr>
          <p:cNvPr id="805" name=":Node p:888"/>
          <p:cNvSpPr/>
          <p:nvPr/>
        </p:nvSpPr>
        <p:spPr>
          <a:xfrm>
            <a:off x="9200413" y="4206511"/>
            <a:ext cx="1171113" cy="1086578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p:888</a:t>
            </a:r>
          </a:p>
        </p:txBody>
      </p:sp>
      <p:sp>
        <p:nvSpPr>
          <p:cNvPr id="806" name="Line"/>
          <p:cNvSpPr/>
          <p:nvPr/>
        </p:nvSpPr>
        <p:spPr>
          <a:xfrm>
            <a:off x="3781105" y="6177401"/>
            <a:ext cx="2603837" cy="80327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:Node p:..6"/>
          <p:cNvSpPr/>
          <p:nvPr/>
        </p:nvSpPr>
        <p:spPr>
          <a:xfrm>
            <a:off x="7751042" y="533487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p:..6</a:t>
            </a:r>
          </a:p>
        </p:txBody>
      </p:sp>
      <p:sp>
        <p:nvSpPr>
          <p:cNvPr id="808" name="Line"/>
          <p:cNvSpPr/>
          <p:nvPr/>
        </p:nvSpPr>
        <p:spPr>
          <a:xfrm flipV="1">
            <a:off x="6985526" y="6253961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:Node p:.4"/>
          <p:cNvSpPr/>
          <p:nvPr/>
        </p:nvSpPr>
        <p:spPr>
          <a:xfrm>
            <a:off x="6423283" y="6663640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p:.4</a:t>
            </a:r>
          </a:p>
        </p:txBody>
      </p:sp>
      <p:sp>
        <p:nvSpPr>
          <p:cNvPr id="810" name="Line"/>
          <p:cNvSpPr/>
          <p:nvPr/>
        </p:nvSpPr>
        <p:spPr>
          <a:xfrm flipV="1">
            <a:off x="8407926" y="4983961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nd"/>
          <p:cNvSpPr txBox="1"/>
          <p:nvPr/>
        </p:nvSpPr>
        <p:spPr>
          <a:xfrm>
            <a:off x="4503935" y="6514405"/>
            <a:ext cx="5410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1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nd</a:t>
            </a:r>
          </a:p>
        </p:txBody>
      </p:sp>
      <p:sp>
        <p:nvSpPr>
          <p:cNvPr id="812" name="par"/>
          <p:cNvSpPr txBox="1"/>
          <p:nvPr/>
        </p:nvSpPr>
        <p:spPr>
          <a:xfrm>
            <a:off x="7699237" y="6514405"/>
            <a:ext cx="75448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1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par</a:t>
            </a:r>
          </a:p>
        </p:txBody>
      </p:sp>
      <p:sp>
        <p:nvSpPr>
          <p:cNvPr id="813" name="par"/>
          <p:cNvSpPr txBox="1"/>
          <p:nvPr/>
        </p:nvSpPr>
        <p:spPr>
          <a:xfrm>
            <a:off x="8969237" y="5334870"/>
            <a:ext cx="75448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1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par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" grpId="11" animBg="1" advAuto="0"/>
      <p:bldP spid="804" grpId="4" animBg="1" advAuto="0"/>
      <p:bldP spid="805" grpId="2" animBg="1" advAuto="0"/>
      <p:bldP spid="806" grpId="5" animBg="1" advAuto="0"/>
      <p:bldP spid="807" grpId="1" animBg="1" advAuto="0"/>
      <p:bldP spid="808" grpId="7" animBg="1" advAuto="0"/>
      <p:bldP spid="809" grpId="6" animBg="1" advAuto="0"/>
      <p:bldP spid="810" grpId="3" animBg="1" advAuto="0"/>
      <p:bldP spid="811" grpId="9" animBg="1" advAuto="0"/>
      <p:bldP spid="812" grpId="10" animBg="1" advAuto="0"/>
      <p:bldP spid="813" grpId="8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emantics of holistic Assertions"/>
          <p:cNvSpPr txBox="1"/>
          <p:nvPr/>
        </p:nvSpPr>
        <p:spPr>
          <a:xfrm>
            <a:off x="855141" y="234000"/>
            <a:ext cx="11294517" cy="1057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Semantics of holistic Assertions</a:t>
            </a:r>
          </a:p>
        </p:txBody>
      </p:sp>
      <p:sp>
        <p:nvSpPr>
          <p:cNvPr id="816" name="We define  M, σ ⊨  A"/>
          <p:cNvSpPr txBox="1"/>
          <p:nvPr/>
        </p:nvSpPr>
        <p:spPr>
          <a:xfrm>
            <a:off x="367159" y="3170178"/>
            <a:ext cx="12270482" cy="540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We define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</a:t>
            </a:r>
          </a:p>
        </p:txBody>
      </p:sp>
      <p:sp>
        <p:nvSpPr>
          <p:cNvPr id="817" name="M,σ ⊨  e&gt;e’           iff    ⎣e⎦M,σ &gt; ⎣e’⎦M,σ…"/>
          <p:cNvSpPr txBox="1"/>
          <p:nvPr/>
        </p:nvSpPr>
        <p:spPr>
          <a:xfrm>
            <a:off x="781960" y="4028202"/>
            <a:ext cx="11440880" cy="452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/>
            </a:pPr>
            <a:r>
              <a:t>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e&gt;e’        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⎣e</a:t>
            </a:r>
            <a:r>
              <a:rPr spc="-989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aseline="-5999">
                <a:solidFill>
                  <a:schemeClr val="accent2"/>
                </a:solidFill>
              </a:rPr>
              <a:t> </a:t>
            </a:r>
            <a:r>
              <a:t>&gt;</a:t>
            </a:r>
            <a:r>
              <a:rPr>
                <a:solidFill>
                  <a:schemeClr val="accent2"/>
                </a:solidFill>
              </a:rPr>
              <a:t> ⎣e’</a:t>
            </a:r>
            <a:r>
              <a:rPr spc="-989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</a:p>
          <a:p>
            <a:pPr algn="l">
              <a:defRPr sz="3000"/>
            </a:pPr>
            <a:endParaRPr baseline="-5999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3000"/>
            </a:pP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A→A’      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 </a:t>
            </a:r>
            <a:r>
              <a:t>implies</a:t>
            </a:r>
            <a:r>
              <a:rPr>
                <a:solidFill>
                  <a:schemeClr val="accent2"/>
                </a:solidFill>
              </a:rPr>
              <a:t>  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A’</a:t>
            </a:r>
            <a:b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∃x.A        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[</a:t>
            </a:r>
            <a:r>
              <a:rPr>
                <a:solidFill>
                  <a:schemeClr val="accent2"/>
                </a:solidFill>
              </a:rPr>
              <a:t>z</a:t>
            </a:r>
            <a:r>
              <a:t>↦</a:t>
            </a:r>
            <a:r>
              <a:rPr>
                <a:solidFill>
                  <a:schemeClr val="accent2"/>
                </a:solidFill>
              </a:rPr>
              <a:t>ι </a:t>
            </a:r>
            <a:r>
              <a:t>] ⊨  </a:t>
            </a:r>
            <a:r>
              <a:rPr>
                <a:solidFill>
                  <a:schemeClr val="accent2"/>
                </a:solidFill>
              </a:rPr>
              <a:t>A</a:t>
            </a:r>
            <a:r>
              <a:rPr spc="90"/>
              <a:t>[</a:t>
            </a:r>
            <a:r>
              <a:rPr spc="59">
                <a:solidFill>
                  <a:schemeClr val="accent2"/>
                </a:solidFill>
              </a:rPr>
              <a:t>x</a:t>
            </a:r>
            <a:r>
              <a:t>↦</a:t>
            </a:r>
            <a:r>
              <a:rPr>
                <a:solidFill>
                  <a:schemeClr val="accent2"/>
                </a:solidFill>
              </a:rPr>
              <a:t>z</a:t>
            </a:r>
            <a:r>
              <a:t> ]   </a:t>
            </a:r>
            <a:br/>
            <a:r>
              <a:t>                                      for some </a:t>
            </a:r>
            <a:r>
              <a:rPr>
                <a:solidFill>
                  <a:schemeClr val="accent2"/>
                </a:solidFill>
              </a:rPr>
              <a:t>ι</a:t>
            </a:r>
            <a:r>
              <a:t>∈dom(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.heap</a:t>
            </a:r>
            <a:r>
              <a:t>),  and </a:t>
            </a:r>
            <a:r>
              <a:rPr>
                <a:solidFill>
                  <a:schemeClr val="accent2"/>
                </a:solidFill>
              </a:rPr>
              <a:t>z</a:t>
            </a:r>
            <a:r>
              <a:t> free in </a:t>
            </a:r>
            <a:r>
              <a:rPr>
                <a:solidFill>
                  <a:schemeClr val="accent2"/>
                </a:solidFill>
              </a:rPr>
              <a:t>A</a:t>
            </a:r>
            <a:r>
              <a:t> </a:t>
            </a:r>
            <a:br/>
            <a:r>
              <a:t>                                       </a:t>
            </a:r>
            <a:endParaRPr baseline="-5999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3000"/>
            </a:pPr>
            <a:endParaRPr baseline="-5999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8" name="“Conventional part”       A   ::=   e&gt;e    |   A → A     |    ∃x.A  |  …"/>
          <p:cNvSpPr txBox="1"/>
          <p:nvPr/>
        </p:nvSpPr>
        <p:spPr>
          <a:xfrm>
            <a:off x="381550" y="1744599"/>
            <a:ext cx="8953677" cy="97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“Conventional part”</a:t>
            </a:r>
            <a:br/>
            <a:r>
              <a:t>   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</a:t>
            </a:r>
            <a:r>
              <a:t>   ::=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e&gt;e</a:t>
            </a:r>
            <a:r>
              <a:t>    |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→ A</a:t>
            </a:r>
            <a:r>
              <a:t>    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∃x.A</a:t>
            </a:r>
            <a:r>
              <a:t>  |  …</a:t>
            </a:r>
          </a:p>
        </p:txBody>
      </p:sp>
      <p:sp>
        <p:nvSpPr>
          <p:cNvPr id="8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1" animBg="1" advAuto="0"/>
      <p:bldP spid="817" grpId="2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iving a meaning to Assertions"/>
          <p:cNvSpPr txBox="1"/>
          <p:nvPr/>
        </p:nvSpPr>
        <p:spPr>
          <a:xfrm>
            <a:off x="855141" y="234000"/>
            <a:ext cx="11294517" cy="1057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Giving a meaning to Assertions</a:t>
            </a:r>
          </a:p>
        </p:txBody>
      </p:sp>
      <p:sp>
        <p:nvSpPr>
          <p:cNvPr id="822" name="We define  M, σ ⊨  A"/>
          <p:cNvSpPr txBox="1"/>
          <p:nvPr/>
        </p:nvSpPr>
        <p:spPr>
          <a:xfrm>
            <a:off x="367159" y="2897447"/>
            <a:ext cx="12270482" cy="54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We define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</a:t>
            </a:r>
          </a:p>
        </p:txBody>
      </p:sp>
      <p:sp>
        <p:nvSpPr>
          <p:cNvPr id="823" name="M,σ ⊨  e&gt;e’           iff    At M,σ  value of e is larger than value e’…"/>
          <p:cNvSpPr txBox="1"/>
          <p:nvPr/>
        </p:nvSpPr>
        <p:spPr>
          <a:xfrm>
            <a:off x="781960" y="4105983"/>
            <a:ext cx="11440880" cy="547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e&gt;e’        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</a:t>
            </a:r>
            <a:r>
              <a:t>At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 </a:t>
            </a:r>
            <a:r>
              <a:t>value of </a:t>
            </a:r>
            <a:r>
              <a:rPr>
                <a:solidFill>
                  <a:schemeClr val="accent2"/>
                </a:solidFill>
              </a:rPr>
              <a:t>e </a:t>
            </a:r>
            <a:r>
              <a:t>is larger than value </a:t>
            </a:r>
            <a:r>
              <a:rPr>
                <a:solidFill>
                  <a:schemeClr val="accent2"/>
                </a:solidFill>
              </a:rPr>
              <a:t>e’</a:t>
            </a:r>
            <a:br>
              <a:rPr>
                <a:solidFill>
                  <a:schemeClr val="accent2"/>
                </a:solidFill>
              </a:rPr>
            </a:br>
            <a:endParaRPr baseline="-5999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30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A→A’      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</a:t>
            </a:r>
            <a:r>
              <a:t>If </a:t>
            </a:r>
            <a:r>
              <a:rPr>
                <a:solidFill>
                  <a:schemeClr val="accent2"/>
                </a:solidFill>
              </a:rPr>
              <a:t>A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t>valid at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 </a:t>
            </a:r>
            <a:r>
              <a:t>implies</a:t>
            </a:r>
            <a:r>
              <a:rPr>
                <a:solidFill>
                  <a:schemeClr val="accent2"/>
                </a:solidFill>
              </a:rPr>
              <a:t>  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A’</a:t>
            </a:r>
            <a:b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P(e</a:t>
            </a:r>
            <a:r>
              <a:rPr baseline="-5999">
                <a:solidFill>
                  <a:schemeClr val="accent2"/>
                </a:solidFill>
              </a:rPr>
              <a:t>1</a:t>
            </a:r>
            <a:r>
              <a:rPr spc="-510">
                <a:solidFill>
                  <a:schemeClr val="accent2"/>
                </a:solidFill>
              </a:rPr>
              <a:t>,…</a:t>
            </a:r>
            <a:r>
              <a:rPr>
                <a:solidFill>
                  <a:schemeClr val="accent2"/>
                </a:solidFill>
              </a:rPr>
              <a:t>e</a:t>
            </a:r>
            <a:r>
              <a:rPr baseline="-5999">
                <a:solidFill>
                  <a:schemeClr val="accent2"/>
                </a:solidFill>
              </a:rPr>
              <a:t>n</a:t>
            </a:r>
            <a:r>
              <a:rPr>
                <a:solidFill>
                  <a:schemeClr val="accent2"/>
                </a:solidFill>
              </a:rPr>
              <a:t>)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 spc="-180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(</a:t>
            </a:r>
            <a:r>
              <a:rPr>
                <a:solidFill>
                  <a:schemeClr val="accent2"/>
                </a:solidFill>
              </a:rPr>
              <a:t>P</a:t>
            </a:r>
            <a:r>
              <a:rPr spc="-20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)</a:t>
            </a:r>
            <a:r>
              <a:rPr spc="-390"/>
              <a:t>[</a:t>
            </a:r>
            <a:r>
              <a:rPr>
                <a:solidFill>
                  <a:schemeClr val="accent2"/>
                </a:solidFill>
              </a:rPr>
              <a:t>x</a:t>
            </a:r>
            <a:r>
              <a:rPr baseline="-5999">
                <a:solidFill>
                  <a:schemeClr val="accent2"/>
                </a:solidFill>
              </a:rPr>
              <a:t>1</a:t>
            </a:r>
            <a:r>
              <a:t>↦</a:t>
            </a:r>
            <a:r>
              <a:rPr spc="-839">
                <a:solidFill>
                  <a:schemeClr val="accent2"/>
                </a:solidFill>
              </a:rPr>
              <a:t>⎣</a:t>
            </a:r>
            <a:r>
              <a:rPr>
                <a:solidFill>
                  <a:schemeClr val="accent2"/>
                </a:solidFill>
              </a:rPr>
              <a:t>e</a:t>
            </a:r>
            <a:r>
              <a:rPr baseline="-5999">
                <a:solidFill>
                  <a:schemeClr val="accent2"/>
                </a:solidFill>
              </a:rPr>
              <a:t>1</a:t>
            </a:r>
            <a:r>
              <a:rPr spc="-1200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solidFill>
                  <a:schemeClr val="accent2"/>
                </a:solidFill>
              </a:rPr>
              <a:t>,.</a:t>
            </a:r>
            <a:r>
              <a:rPr spc="-690">
                <a:solidFill>
                  <a:schemeClr val="accent2"/>
                </a:solidFill>
              </a:rPr>
              <a:t>…</a:t>
            </a:r>
            <a:r>
              <a:rPr>
                <a:solidFill>
                  <a:schemeClr val="accent2"/>
                </a:solidFill>
              </a:rPr>
              <a:t>x</a:t>
            </a:r>
            <a:r>
              <a:rPr baseline="-5999">
                <a:solidFill>
                  <a:schemeClr val="accent2"/>
                </a:solidFill>
              </a:rPr>
              <a:t>n</a:t>
            </a:r>
            <a:r>
              <a:rPr>
                <a:solidFill>
                  <a:schemeClr val="accent2"/>
                </a:solidFill>
              </a:rPr>
              <a:t>↦</a:t>
            </a:r>
            <a:r>
              <a:rPr spc="-839">
                <a:solidFill>
                  <a:schemeClr val="accent2"/>
                </a:solidFill>
              </a:rPr>
              <a:t>⎣</a:t>
            </a:r>
            <a:r>
              <a:rPr>
                <a:solidFill>
                  <a:schemeClr val="accent2"/>
                </a:solidFill>
              </a:rPr>
              <a:t>e</a:t>
            </a:r>
            <a:r>
              <a:rPr baseline="-5999">
                <a:solidFill>
                  <a:schemeClr val="accent2"/>
                </a:solidFill>
              </a:rPr>
              <a:t>n</a:t>
            </a:r>
            <a:r>
              <a:rPr spc="-1200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]</a:t>
            </a:r>
            <a:br>
              <a:rPr baseline="-5999"/>
            </a:br>
            <a:b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∃x.A        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[</a:t>
            </a:r>
            <a:r>
              <a:rPr>
                <a:solidFill>
                  <a:schemeClr val="accent2"/>
                </a:solidFill>
              </a:rPr>
              <a:t>z</a:t>
            </a:r>
            <a:r>
              <a:t>↦</a:t>
            </a:r>
            <a:r>
              <a:rPr>
                <a:solidFill>
                  <a:schemeClr val="accent2"/>
                </a:solidFill>
              </a:rPr>
              <a:t>ι </a:t>
            </a:r>
            <a:r>
              <a:t>] ⊨  </a:t>
            </a:r>
            <a:r>
              <a:rPr>
                <a:solidFill>
                  <a:schemeClr val="accent2"/>
                </a:solidFill>
              </a:rPr>
              <a:t>A</a:t>
            </a:r>
            <a:r>
              <a:rPr spc="90"/>
              <a:t>[</a:t>
            </a:r>
            <a:r>
              <a:rPr spc="59">
                <a:solidFill>
                  <a:schemeClr val="accent2"/>
                </a:solidFill>
              </a:rPr>
              <a:t>x</a:t>
            </a:r>
            <a:r>
              <a:t>↦</a:t>
            </a:r>
            <a:r>
              <a:rPr>
                <a:solidFill>
                  <a:schemeClr val="accent2"/>
                </a:solidFill>
              </a:rPr>
              <a:t>z</a:t>
            </a:r>
            <a:r>
              <a:t> ]   </a:t>
            </a:r>
            <a:br/>
            <a:r>
              <a:t>                                     for some </a:t>
            </a:r>
            <a:r>
              <a:rPr>
                <a:solidFill>
                  <a:schemeClr val="accent2"/>
                </a:solidFill>
              </a:rPr>
              <a:t>ι</a:t>
            </a:r>
            <a:r>
              <a:t>∈dom(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.heap</a:t>
            </a:r>
            <a:r>
              <a:t>),  and </a:t>
            </a:r>
            <a:r>
              <a:rPr>
                <a:solidFill>
                  <a:schemeClr val="accent2"/>
                </a:solidFill>
              </a:rPr>
              <a:t>z</a:t>
            </a:r>
            <a:r>
              <a:t> free in </a:t>
            </a:r>
            <a:r>
              <a:rPr>
                <a:solidFill>
                  <a:schemeClr val="accent2"/>
                </a:solidFill>
              </a:rPr>
              <a:t>A</a:t>
            </a:r>
            <a:r>
              <a:t> </a:t>
            </a:r>
            <a:br/>
            <a:r>
              <a:t>                                       </a:t>
            </a:r>
            <a:endParaRPr baseline="-5999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3000"/>
            </a:pPr>
            <a:endParaRPr baseline="-5999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4" name="“Conventional part”  A   ::=   e&gt;e    |   A → A     |  P(e1,..en)  | ∃x.A  |  …"/>
          <p:cNvSpPr txBox="1"/>
          <p:nvPr/>
        </p:nvSpPr>
        <p:spPr>
          <a:xfrm>
            <a:off x="2206756" y="1608233"/>
            <a:ext cx="8953677" cy="97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“Conventional part”</a:t>
            </a:r>
            <a:br/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</a:t>
            </a:r>
            <a:r>
              <a:t>   ::=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e&gt;e</a:t>
            </a:r>
            <a:r>
              <a:t>    |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→ A</a:t>
            </a:r>
            <a:r>
              <a:t>    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P(e1,..en)</a:t>
            </a:r>
            <a:r>
              <a:t>  |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∃x.A</a:t>
            </a:r>
            <a:r>
              <a:t>  |  …</a:t>
            </a:r>
          </a:p>
        </p:txBody>
      </p:sp>
      <p:sp>
        <p:nvSpPr>
          <p:cNvPr id="8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1" animBg="1" advAuto="0"/>
      <p:bldP spid="823" grpId="2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emantics of holistic Assertions"/>
          <p:cNvSpPr txBox="1"/>
          <p:nvPr/>
        </p:nvSpPr>
        <p:spPr>
          <a:xfrm>
            <a:off x="855141" y="4695"/>
            <a:ext cx="11294518" cy="105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Semantics of holistic Assertions</a:t>
            </a:r>
          </a:p>
        </p:txBody>
      </p:sp>
      <p:sp>
        <p:nvSpPr>
          <p:cNvPr id="828" name="“Unconventional part”…"/>
          <p:cNvSpPr txBox="1"/>
          <p:nvPr/>
        </p:nvSpPr>
        <p:spPr>
          <a:xfrm>
            <a:off x="227584" y="1148594"/>
            <a:ext cx="13004801" cy="139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“Unconventional part”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</a:t>
            </a:r>
            <a:r>
              <a:t>  ::=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Access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x</a:t>
            </a:r>
            <a:r>
              <a:t>,</a:t>
            </a:r>
            <a:r>
              <a:rPr>
                <a:solidFill>
                  <a:schemeClr val="accent2"/>
                </a:solidFill>
              </a:rPr>
              <a:t>x'</a:t>
            </a:r>
            <a:r>
              <a:t>)   |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Changes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e</a:t>
            </a:r>
            <a:r>
              <a:t>)   |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Will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A</a:t>
            </a:r>
            <a:r>
              <a:t>)   |   </a:t>
            </a:r>
            <a:r>
              <a:rPr>
                <a:solidFill>
                  <a:schemeClr val="accent2"/>
                </a:solidFill>
              </a:rPr>
              <a:t>A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in </a:t>
            </a:r>
            <a:r>
              <a:rPr>
                <a:solidFill>
                  <a:schemeClr val="accent2"/>
                </a:solidFill>
              </a:rPr>
              <a:t>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|  </a:t>
            </a:r>
            <a:r>
              <a:rPr>
                <a:solidFill>
                  <a:schemeClr val="accent2"/>
                </a:solidFill>
              </a:rPr>
              <a:t>x</a:t>
            </a:r>
            <a:r>
              <a:t>.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Calls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y</a:t>
            </a:r>
            <a:r>
              <a:t>,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</a:rPr>
              <a:t>z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>
                <a:solidFill>
                  <a:schemeClr val="accent2"/>
                </a:solidFill>
              </a:rPr>
              <a:t>,..z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829" name="M,σ ⊨  Access(x,x')   iff   ⎣x⎦M,σ  = ⎣x'⎦M,σ       ∨                                            ⎣x.fld⎦M,σ  = ⎣x'⎦M,σ   for some field fld       ∨                                          ⎣this⎦M,σ = ⎣x⎦M,σ  ∧⎣y⎦M,σ =⎣x'⎦M,σ                                                      ∧ y is formal parameter of current function"/>
          <p:cNvSpPr txBox="1"/>
          <p:nvPr/>
        </p:nvSpPr>
        <p:spPr>
          <a:xfrm>
            <a:off x="267082" y="3276689"/>
            <a:ext cx="13325690" cy="258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Access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x</a:t>
            </a:r>
            <a:r>
              <a:t>,</a:t>
            </a:r>
            <a:r>
              <a:rPr>
                <a:solidFill>
                  <a:schemeClr val="accent2"/>
                </a:solidFill>
              </a:rPr>
              <a:t>x'</a:t>
            </a:r>
            <a:r>
              <a:t>)</a:t>
            </a:r>
            <a:r>
              <a:rPr>
                <a:solidFill>
                  <a:schemeClr val="accent2"/>
                </a:solidFill>
              </a:rPr>
              <a:t>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⎣x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aseline="-5999">
                <a:solidFill>
                  <a:schemeClr val="accent2"/>
                </a:solidFill>
              </a:rPr>
              <a:t>  </a:t>
            </a:r>
            <a:r>
              <a:t>=</a:t>
            </a:r>
            <a:r>
              <a:rPr>
                <a:solidFill>
                  <a:schemeClr val="accent2"/>
                </a:solidFill>
              </a:rPr>
              <a:t> ⎣x'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      </a:t>
            </a:r>
            <a:r>
              <a:rPr sz="5300"/>
              <a:t>∨</a:t>
            </a:r>
            <a:r>
              <a:t>  </a:t>
            </a:r>
            <a:br/>
            <a:r>
              <a:t>                                         </a:t>
            </a:r>
            <a:r>
              <a:rPr>
                <a:solidFill>
                  <a:schemeClr val="accent2"/>
                </a:solidFill>
              </a:rPr>
              <a:t>⎣x.fld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aseline="-5999">
                <a:solidFill>
                  <a:schemeClr val="accent2"/>
                </a:solidFill>
              </a:rPr>
              <a:t>  </a:t>
            </a:r>
            <a:r>
              <a:t>=</a:t>
            </a:r>
            <a:r>
              <a:rPr>
                <a:solidFill>
                  <a:schemeClr val="accent2"/>
                </a:solidFill>
              </a:rPr>
              <a:t> ⎣x'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  </a:t>
            </a:r>
            <a:r>
              <a:t>for some field</a:t>
            </a:r>
            <a:r>
              <a:rPr sz="3300"/>
              <a:t> </a:t>
            </a:r>
            <a:r>
              <a:rPr>
                <a:solidFill>
                  <a:schemeClr val="accent2"/>
                </a:solidFill>
              </a:rPr>
              <a:t>fld</a:t>
            </a:r>
            <a:r>
              <a:t>       </a:t>
            </a:r>
            <a:r>
              <a:rPr sz="5300"/>
              <a:t>∨</a:t>
            </a:r>
            <a:r>
              <a:t> </a:t>
            </a:r>
            <a:br/>
            <a:r>
              <a:t>                                        </a:t>
            </a:r>
            <a:r>
              <a:rPr>
                <a:solidFill>
                  <a:schemeClr val="accent2"/>
                </a:solidFill>
              </a:rPr>
              <a:t>⎣</a:t>
            </a:r>
            <a:r>
              <a:rPr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aseline="-5999">
                <a:solidFill>
                  <a:schemeClr val="accent2"/>
                </a:solidFill>
              </a:rPr>
              <a:t> </a:t>
            </a:r>
            <a:r>
              <a:t>=</a:t>
            </a:r>
            <a:r>
              <a:rPr>
                <a:solidFill>
                  <a:schemeClr val="accent2"/>
                </a:solidFill>
              </a:rPr>
              <a:t> ⎣x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 </a:t>
            </a:r>
            <a:r>
              <a:rPr sz="3200"/>
              <a:t>∧</a:t>
            </a:r>
            <a:r>
              <a:rPr>
                <a:solidFill>
                  <a:schemeClr val="accent2"/>
                </a:solidFill>
              </a:rPr>
              <a:t>⎣</a:t>
            </a:r>
            <a:r>
              <a:rPr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aseline="-5999">
                <a:solidFill>
                  <a:schemeClr val="accent2"/>
                </a:solidFill>
              </a:rPr>
              <a:t> </a:t>
            </a:r>
            <a:r>
              <a:t>=</a:t>
            </a:r>
            <a:r>
              <a:rPr>
                <a:solidFill>
                  <a:schemeClr val="accent2"/>
                </a:solidFill>
              </a:rPr>
              <a:t>⎣x'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  </a:t>
            </a:r>
            <a:br/>
            <a:r>
              <a:t>                                                   </a:t>
            </a:r>
            <a:r>
              <a:rPr sz="3200"/>
              <a:t>∧</a:t>
            </a:r>
            <a:r>
              <a:t> </a:t>
            </a:r>
            <a:r>
              <a:rPr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t> is formal parameter of current function</a:t>
            </a:r>
          </a:p>
        </p:txBody>
      </p:sp>
      <p:sp>
        <p:nvSpPr>
          <p:cNvPr id="8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831" name="M,σ ⊨  Changes(e)    iff     M, σ ↝ σ’  ∧ ⎣e⎦M,σ ≠⎣e⎦M,σ’"/>
          <p:cNvSpPr txBox="1"/>
          <p:nvPr/>
        </p:nvSpPr>
        <p:spPr>
          <a:xfrm>
            <a:off x="267082" y="6141596"/>
            <a:ext cx="13325690" cy="55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Changes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e</a:t>
            </a:r>
            <a:r>
              <a:t>)</a:t>
            </a:r>
            <a:r>
              <a:rPr>
                <a:solidFill>
                  <a:schemeClr val="accent2"/>
                </a:solidFill>
              </a:rPr>
              <a:t> 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,</a:t>
            </a:r>
            <a:r>
              <a:t>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↝ σ’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rPr sz="3200"/>
              <a:t>∧</a:t>
            </a:r>
            <a:r>
              <a:t> </a:t>
            </a:r>
            <a:r>
              <a:rPr>
                <a:solidFill>
                  <a:schemeClr val="accent2"/>
                </a:solidFill>
              </a:rPr>
              <a:t>⎣e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rPr>
              <a:t>≠</a:t>
            </a:r>
            <a:r>
              <a:rPr>
                <a:solidFill>
                  <a:schemeClr val="accent2"/>
                </a:solidFill>
              </a:rPr>
              <a:t>⎣e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σ’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</a:p>
        </p:txBody>
      </p:sp>
      <p:sp>
        <p:nvSpPr>
          <p:cNvPr id="832" name="M,σ ⊨  A in S              iff      M,σ@Os ⊨  A where   Os = ⎣S⎦M,σ"/>
          <p:cNvSpPr txBox="1"/>
          <p:nvPr/>
        </p:nvSpPr>
        <p:spPr>
          <a:xfrm>
            <a:off x="267082" y="7872539"/>
            <a:ext cx="1332569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in </a:t>
            </a:r>
            <a:r>
              <a:rPr>
                <a:solidFill>
                  <a:schemeClr val="accent2"/>
                </a:solidFill>
              </a:rPr>
              <a:t>S              </a:t>
            </a:r>
            <a:r>
              <a:t>iff  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@</a:t>
            </a:r>
            <a:r>
              <a:rPr sz="3200"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</a:t>
            </a:r>
            <a:r>
              <a:t>where   </a:t>
            </a:r>
            <a:r>
              <a:rPr sz="3200">
                <a:solidFill>
                  <a:schemeClr val="accent2"/>
                </a:solidFill>
              </a:rPr>
              <a:t>Os</a:t>
            </a:r>
            <a:r>
              <a:t> = </a:t>
            </a:r>
            <a:r>
              <a:rPr>
                <a:solidFill>
                  <a:schemeClr val="accent2"/>
                </a:solidFill>
              </a:rPr>
              <a:t>⎣S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</a:p>
        </p:txBody>
      </p:sp>
      <p:sp>
        <p:nvSpPr>
          <p:cNvPr id="833" name="M,σ ⊨  x.Calls(y,m,z1,..zn)   iff    ⎣this⎦M,σ = ⎣x⎦M,σ  ∧  σ.code=y’.m(z1’..zn’)   ∧ …"/>
          <p:cNvSpPr txBox="1"/>
          <p:nvPr/>
        </p:nvSpPr>
        <p:spPr>
          <a:xfrm>
            <a:off x="267082" y="8732518"/>
            <a:ext cx="13325690" cy="592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x</a:t>
            </a:r>
            <a:r>
              <a:t>.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Calls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y</a:t>
            </a:r>
            <a:r>
              <a:t>,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</a:rPr>
              <a:t>z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>
                <a:solidFill>
                  <a:schemeClr val="accent2"/>
                </a:solidFill>
              </a:rPr>
              <a:t>,..z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chemeClr val="accent2"/>
                </a:solidFill>
              </a:rPr>
              <a:t>)   </a:t>
            </a:r>
            <a:r>
              <a:t>iff    </a:t>
            </a:r>
            <a:r>
              <a:rPr>
                <a:solidFill>
                  <a:schemeClr val="accent2"/>
                </a:solidFill>
              </a:rPr>
              <a:t>⎣</a:t>
            </a:r>
            <a:r>
              <a:rPr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aseline="-5999">
                <a:solidFill>
                  <a:schemeClr val="accent2"/>
                </a:solidFill>
              </a:rPr>
              <a:t> </a:t>
            </a:r>
            <a:r>
              <a:t>=</a:t>
            </a:r>
            <a:r>
              <a:rPr>
                <a:solidFill>
                  <a:schemeClr val="accent2"/>
                </a:solidFill>
              </a:rPr>
              <a:t> ⎣x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 </a:t>
            </a:r>
            <a:r>
              <a:rPr sz="3200"/>
              <a:t>∧ 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σ.code=y’.m(</a:t>
            </a:r>
            <a:r>
              <a:rPr>
                <a:solidFill>
                  <a:schemeClr val="accent2"/>
                </a:solidFill>
              </a:rPr>
              <a:t>z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’..</a:t>
            </a:r>
            <a:r>
              <a:rPr>
                <a:solidFill>
                  <a:schemeClr val="accent2"/>
                </a:solidFill>
              </a:rPr>
              <a:t>z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r>
              <a:t>   </a:t>
            </a:r>
            <a:r>
              <a:rPr sz="3200"/>
              <a:t>∧ …</a:t>
            </a:r>
          </a:p>
        </p:txBody>
      </p:sp>
      <p:sp>
        <p:nvSpPr>
          <p:cNvPr id="834" name="M,σ ⊨  Will(A)            iff     ∃σ’.[ M,σ ↝*σ’  ∧  M, σ’ ⊨  A ]"/>
          <p:cNvSpPr txBox="1"/>
          <p:nvPr/>
        </p:nvSpPr>
        <p:spPr>
          <a:xfrm>
            <a:off x="267082" y="7178865"/>
            <a:ext cx="13325690" cy="1087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Will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A</a:t>
            </a:r>
            <a:r>
              <a:t>) </a:t>
            </a:r>
            <a:r>
              <a:rPr>
                <a:solidFill>
                  <a:schemeClr val="accent2"/>
                </a:solidFill>
              </a:rPr>
              <a:t>        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</a:t>
            </a:r>
            <a:r>
              <a:rPr sz="3900"/>
              <a:t>∃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σ’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t>[</a:t>
            </a:r>
            <a:r>
              <a:rPr sz="3200"/>
              <a:t>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↝*σ’  </a:t>
            </a:r>
            <a:r>
              <a:rPr sz="3200"/>
              <a:t>∧</a:t>
            </a:r>
            <a:r>
              <a:rPr sz="3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chemeClr val="accent2"/>
                </a:solidFill>
              </a:rPr>
              <a:t> M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σ’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</a:t>
            </a:r>
            <a:r>
              <a:t>]</a:t>
            </a:r>
            <a:r>
              <a:rPr baseline="-5999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1" animBg="1" advAuto="0"/>
      <p:bldP spid="831" grpId="2" animBg="1" advAuto="0"/>
      <p:bldP spid="832" grpId="4" animBg="1" advAuto="0"/>
      <p:bldP spid="833" grpId="5" animBg="1" advAuto="0"/>
      <p:bldP spid="834" grpId="3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emantics of holistic Assertions - the full truth -"/>
          <p:cNvSpPr txBox="1"/>
          <p:nvPr/>
        </p:nvSpPr>
        <p:spPr>
          <a:xfrm>
            <a:off x="855141" y="4695"/>
            <a:ext cx="11483628" cy="1701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>
              <a:defRPr sz="46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Semantics of holistic Assertions</a:t>
            </a:r>
            <a:br>
              <a:rPr b="0"/>
            </a:br>
            <a:r>
              <a:rPr b="0"/>
              <a:t>- the full truth -</a:t>
            </a:r>
          </a:p>
        </p:txBody>
      </p:sp>
      <p:sp>
        <p:nvSpPr>
          <p:cNvPr id="837" name="M,σ ⊨  Access(e,e')   iff      …  as before ……"/>
          <p:cNvSpPr txBox="1"/>
          <p:nvPr/>
        </p:nvSpPr>
        <p:spPr>
          <a:xfrm>
            <a:off x="602845" y="2208681"/>
            <a:ext cx="11799110" cy="7522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Access</a:t>
            </a:r>
            <a:r>
              <a:rPr>
                <a:solidFill>
                  <a:schemeClr val="accent2"/>
                </a:solidFill>
              </a:rPr>
              <a:t>(e,e')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3300"/>
              <a:t> </a:t>
            </a:r>
            <a:r>
              <a:t>…</a:t>
            </a:r>
            <a:r>
              <a:rPr>
                <a:solidFill>
                  <a:schemeClr val="accent2"/>
                </a:solidFill>
              </a:rPr>
              <a:t> </a:t>
            </a:r>
            <a:r>
              <a:rPr baseline="-5999">
                <a:solidFill>
                  <a:schemeClr val="accent2"/>
                </a:solidFill>
              </a:rPr>
              <a:t> </a:t>
            </a:r>
            <a:r>
              <a:t>as before …</a:t>
            </a:r>
            <a:br/>
            <a:r>
              <a:t>                                              </a:t>
            </a:r>
            <a:r>
              <a:rPr sz="3200"/>
              <a:t> </a:t>
            </a:r>
            <a:endParaRPr baseline="-5999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Changes</a:t>
            </a:r>
            <a:r>
              <a:rPr>
                <a:solidFill>
                  <a:schemeClr val="accent2"/>
                </a:solidFill>
              </a:rPr>
              <a:t>(e)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,</a:t>
            </a:r>
            <a:r>
              <a:t>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↝ σ’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r>
              <a:rPr sz="3200"/>
              <a:t>∧</a:t>
            </a:r>
            <a:r>
              <a:t> </a:t>
            </a:r>
            <a:r>
              <a:rPr>
                <a:solidFill>
                  <a:schemeClr val="accent2"/>
                </a:solidFill>
              </a:rPr>
              <a:t>⎣e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</a:t>
            </a:r>
            <a:r>
              <a:rPr>
                <a:latin typeface="Arial Rounded MT Bold"/>
                <a:ea typeface="Arial Rounded MT Bold"/>
                <a:cs typeface="Arial Rounded MT Bold"/>
                <a:sym typeface="Arial Rounded MT Bold"/>
              </a:rPr>
              <a:t>≠</a:t>
            </a:r>
            <a:r>
              <a:rPr>
                <a:solidFill>
                  <a:schemeClr val="accent2"/>
                </a:solidFill>
              </a:rPr>
              <a:t>⎣e[z↦y]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σ’[y</a:t>
            </a:r>
            <a:r>
              <a:rPr>
                <a:solidFill>
                  <a:schemeClr val="accent2"/>
                </a:solidFill>
              </a:rPr>
              <a:t>↦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σ(z)]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</a:t>
            </a:r>
            <a:b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</a:b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                                                     </a:t>
            </a:r>
            <a:r>
              <a:t>where {</a:t>
            </a:r>
            <a:r>
              <a:rPr>
                <a:solidFill>
                  <a:schemeClr val="accent2"/>
                </a:solidFill>
              </a:rPr>
              <a:t>z</a:t>
            </a:r>
            <a:r>
              <a:t>}=Free(</a:t>
            </a:r>
            <a:r>
              <a:rPr>
                <a:solidFill>
                  <a:schemeClr val="accent2"/>
                </a:solidFill>
              </a:rPr>
              <a:t>e</a:t>
            </a:r>
            <a:r>
              <a:t>) ∧ </a:t>
            </a:r>
            <a:r>
              <a:rPr>
                <a:solidFill>
                  <a:schemeClr val="accent2"/>
                </a:solidFill>
              </a:rPr>
              <a:t>y </a:t>
            </a:r>
            <a:r>
              <a:t>fresh in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σ’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</a:p>
          <a:p>
            <a:pPr algn="l">
              <a:defRPr sz="2800"/>
            </a:pPr>
            <a:endParaRPr>
              <a:solidFill>
                <a:schemeClr val="accent2">
                  <a:hueOff val="-554920"/>
                  <a:satOff val="-21482"/>
                  <a:lumOff val="-6228"/>
                </a:schemeClr>
              </a:solidFill>
            </a:endParaRPr>
          </a:p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Will</a:t>
            </a:r>
            <a:r>
              <a:rPr>
                <a:solidFill>
                  <a:schemeClr val="accent2"/>
                </a:solidFill>
              </a:rPr>
              <a:t>(A)         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</a:t>
            </a:r>
            <a:r>
              <a:rPr sz="3900"/>
              <a:t>∃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σ’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σ’’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φ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t>[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 =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σ’.φ </a:t>
            </a:r>
            <a:r>
              <a:rPr sz="3200"/>
              <a:t>∧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φ ↝*σ’  </a:t>
            </a:r>
            <a:r>
              <a:rPr sz="3200"/>
              <a:t>∧</a:t>
            </a:r>
            <a:r>
              <a:rPr sz="3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chemeClr val="accent2"/>
                </a:solidFill>
              </a:rPr>
              <a:t> </a:t>
            </a:r>
          </a:p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                                                                   M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σ’</a:t>
            </a:r>
            <a:r>
              <a:rPr>
                <a:solidFill>
                  <a:schemeClr val="accent2"/>
                </a:solidFill>
              </a:rPr>
              <a:t>[y↦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σ(</a:t>
            </a:r>
            <a:r>
              <a:rPr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z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>
                <a:solidFill>
                  <a:schemeClr val="accent2"/>
                </a:solidFill>
              </a:rPr>
              <a:t>]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A[z↦</a:t>
            </a:r>
            <a:r>
              <a:rPr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>
                <a:solidFill>
                  <a:schemeClr val="accent2"/>
                </a:solidFill>
              </a:rPr>
              <a:t>] </a:t>
            </a:r>
            <a:r>
              <a:t>]</a:t>
            </a:r>
            <a:br/>
            <a:r>
              <a:t>                                          where {</a:t>
            </a:r>
            <a:r>
              <a:rPr>
                <a:solidFill>
                  <a:schemeClr val="accent2"/>
                </a:solidFill>
              </a:rPr>
              <a:t>z</a:t>
            </a:r>
            <a:r>
              <a:t>}=Free(</a:t>
            </a:r>
            <a:r>
              <a:rPr>
                <a:solidFill>
                  <a:schemeClr val="accent2"/>
                </a:solidFill>
              </a:rPr>
              <a:t>A</a:t>
            </a:r>
            <a:r>
              <a:t>) ∧ </a:t>
            </a:r>
            <a:r>
              <a:rPr>
                <a:solidFill>
                  <a:schemeClr val="accent2"/>
                </a:solidFill>
              </a:rPr>
              <a:t>y </a:t>
            </a:r>
            <a:r>
              <a:t>fresh in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σ’</a:t>
            </a:r>
            <a:r>
              <a:t> 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 In </a:t>
            </a:r>
            <a:r>
              <a:rPr>
                <a:solidFill>
                  <a:schemeClr val="accent2"/>
                </a:solidFill>
              </a:rPr>
              <a:t>S              </a:t>
            </a:r>
            <a:r>
              <a:t>iff  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@</a:t>
            </a:r>
            <a:r>
              <a:rPr sz="3200"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</a:t>
            </a:r>
            <a:r>
              <a:t>where   </a:t>
            </a:r>
            <a:r>
              <a:rPr sz="3200">
                <a:solidFill>
                  <a:schemeClr val="accent2"/>
                </a:solidFill>
              </a:rPr>
              <a:t>Os</a:t>
            </a:r>
            <a:r>
              <a:t> = </a:t>
            </a:r>
            <a:r>
              <a:rPr>
                <a:solidFill>
                  <a:schemeClr val="accent2"/>
                </a:solidFill>
              </a:rPr>
              <a:t>⎣S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 sz="3200" baseline="-5999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/>
            </a:pPr>
            <a:endParaRPr sz="3200" baseline="-5999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/>
            </a:pPr>
            <a:endParaRPr sz="3200" baseline="-5999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x.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Calls</a:t>
            </a:r>
            <a:r>
              <a:rPr>
                <a:solidFill>
                  <a:schemeClr val="accent2"/>
                </a:solidFill>
              </a:rPr>
              <a:t>(y,m,z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>
                <a:solidFill>
                  <a:schemeClr val="accent2"/>
                </a:solidFill>
              </a:rPr>
              <a:t>,..z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chemeClr val="accent2"/>
                </a:solidFill>
              </a:rPr>
              <a:t>)   </a:t>
            </a:r>
            <a:r>
              <a:t>iff    …</a:t>
            </a:r>
            <a:r>
              <a:rPr>
                <a:solidFill>
                  <a:schemeClr val="accent2"/>
                </a:solidFill>
              </a:rPr>
              <a:t> </a:t>
            </a:r>
            <a:r>
              <a:rPr baseline="-5999">
                <a:solidFill>
                  <a:schemeClr val="accent2"/>
                </a:solidFill>
              </a:rPr>
              <a:t> </a:t>
            </a:r>
            <a:r>
              <a:t>as before …                                     </a:t>
            </a:r>
            <a:endParaRPr baseline="-5999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/>
            </a:pPr>
            <a:endParaRPr baseline="-5999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839" name="Rectangle"/>
          <p:cNvSpPr/>
          <p:nvPr/>
        </p:nvSpPr>
        <p:spPr>
          <a:xfrm>
            <a:off x="6146436" y="3974747"/>
            <a:ext cx="5975946" cy="670025"/>
          </a:xfrm>
          <a:prstGeom prst="rect">
            <a:avLst/>
          </a:prstGeom>
          <a:solidFill>
            <a:schemeClr val="accent6">
              <a:satOff val="24555"/>
              <a:lumOff val="22232"/>
              <a:alpha val="601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6">
                    <a:satOff val="24555"/>
                    <a:lumOff val="22232"/>
                  </a:schemeClr>
                </a:solidFill>
              </a:defRPr>
            </a:pPr>
            <a:endParaRPr/>
          </a:p>
        </p:txBody>
      </p:sp>
      <p:sp>
        <p:nvSpPr>
          <p:cNvPr id="840" name="Rectangle"/>
          <p:cNvSpPr/>
          <p:nvPr/>
        </p:nvSpPr>
        <p:spPr>
          <a:xfrm>
            <a:off x="8706346" y="3292261"/>
            <a:ext cx="856126" cy="670025"/>
          </a:xfrm>
          <a:prstGeom prst="rect">
            <a:avLst/>
          </a:prstGeom>
          <a:solidFill>
            <a:schemeClr val="accent6">
              <a:satOff val="24555"/>
              <a:lumOff val="22232"/>
              <a:alpha val="601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6">
                    <a:satOff val="24555"/>
                    <a:lumOff val="22232"/>
                  </a:schemeClr>
                </a:solidFill>
              </a:defRPr>
            </a:pPr>
            <a:endParaRPr/>
          </a:p>
        </p:txBody>
      </p:sp>
      <p:sp>
        <p:nvSpPr>
          <p:cNvPr id="841" name="Rectangle"/>
          <p:cNvSpPr/>
          <p:nvPr/>
        </p:nvSpPr>
        <p:spPr>
          <a:xfrm>
            <a:off x="9968904" y="5418087"/>
            <a:ext cx="968178" cy="670026"/>
          </a:xfrm>
          <a:prstGeom prst="rect">
            <a:avLst/>
          </a:prstGeom>
          <a:solidFill>
            <a:schemeClr val="accent6">
              <a:satOff val="24555"/>
              <a:lumOff val="22232"/>
              <a:alpha val="601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6">
                    <a:satOff val="24555"/>
                    <a:lumOff val="22232"/>
                  </a:schemeClr>
                </a:solidFill>
              </a:defRPr>
            </a:pPr>
            <a:endParaRPr/>
          </a:p>
        </p:txBody>
      </p:sp>
      <p:sp>
        <p:nvSpPr>
          <p:cNvPr id="842" name="Rectangle"/>
          <p:cNvSpPr/>
          <p:nvPr/>
        </p:nvSpPr>
        <p:spPr>
          <a:xfrm>
            <a:off x="4779003" y="5955349"/>
            <a:ext cx="6096596" cy="670025"/>
          </a:xfrm>
          <a:prstGeom prst="rect">
            <a:avLst/>
          </a:prstGeom>
          <a:solidFill>
            <a:schemeClr val="accent6">
              <a:satOff val="24555"/>
              <a:lumOff val="22232"/>
              <a:alpha val="601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6">
                    <a:satOff val="24555"/>
                    <a:lumOff val="22232"/>
                  </a:schemeClr>
                </a:solidFill>
              </a:defRPr>
            </a:pPr>
            <a:endParaRPr/>
          </a:p>
        </p:txBody>
      </p:sp>
      <p:sp>
        <p:nvSpPr>
          <p:cNvPr id="843" name="Rectangle"/>
          <p:cNvSpPr/>
          <p:nvPr/>
        </p:nvSpPr>
        <p:spPr>
          <a:xfrm>
            <a:off x="8077299" y="5418087"/>
            <a:ext cx="1379604" cy="670026"/>
          </a:xfrm>
          <a:prstGeom prst="rect">
            <a:avLst/>
          </a:prstGeom>
          <a:solidFill>
            <a:schemeClr val="accent6">
              <a:satOff val="24555"/>
              <a:lumOff val="22232"/>
              <a:alpha val="601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6">
                    <a:satOff val="24555"/>
                    <a:lumOff val="22232"/>
                  </a:schemeClr>
                </a:solidFill>
              </a:defRPr>
            </a:pPr>
            <a:endParaRPr/>
          </a:p>
        </p:txBody>
      </p:sp>
      <p:sp>
        <p:nvSpPr>
          <p:cNvPr id="844" name="Rectangle"/>
          <p:cNvSpPr/>
          <p:nvPr/>
        </p:nvSpPr>
        <p:spPr>
          <a:xfrm>
            <a:off x="4250432" y="985787"/>
            <a:ext cx="4046736" cy="670026"/>
          </a:xfrm>
          <a:prstGeom prst="rect">
            <a:avLst/>
          </a:prstGeom>
          <a:solidFill>
            <a:schemeClr val="accent6">
              <a:satOff val="24555"/>
              <a:lumOff val="22232"/>
              <a:alpha val="601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6">
                    <a:satOff val="24555"/>
                    <a:lumOff val="22232"/>
                  </a:schemeClr>
                </a:solidFill>
              </a:defRPr>
            </a:pPr>
            <a:endParaRPr/>
          </a:p>
        </p:txBody>
      </p:sp>
      <p:sp>
        <p:nvSpPr>
          <p:cNvPr id="845" name="Rectangle"/>
          <p:cNvSpPr/>
          <p:nvPr/>
        </p:nvSpPr>
        <p:spPr>
          <a:xfrm>
            <a:off x="10188013" y="3364839"/>
            <a:ext cx="968177" cy="524869"/>
          </a:xfrm>
          <a:prstGeom prst="rect">
            <a:avLst/>
          </a:prstGeom>
          <a:solidFill>
            <a:schemeClr val="accent6">
              <a:satOff val="24555"/>
              <a:lumOff val="22232"/>
              <a:alpha val="601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6">
                    <a:satOff val="24555"/>
                    <a:lumOff val="22232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1" animBg="1" advAuto="0"/>
      <p:bldP spid="840" grpId="2" animBg="1" advAuto="0"/>
      <p:bldP spid="841" grpId="3" animBg="1" advAuto="0"/>
      <p:bldP spid="842" grpId="6" animBg="1" advAuto="0"/>
      <p:bldP spid="843" grpId="4" animBg="1" advAuto="0"/>
      <p:bldP spid="844" grpId="5" animBg="1" advAuto="0"/>
      <p:bldP spid="845" grpId="7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iving meaning to Assertions"/>
          <p:cNvSpPr txBox="1"/>
          <p:nvPr/>
        </p:nvSpPr>
        <p:spPr>
          <a:xfrm>
            <a:off x="855141" y="4695"/>
            <a:ext cx="11294518" cy="105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Giving meaning to Assertions</a:t>
            </a:r>
          </a:p>
        </p:txBody>
      </p:sp>
      <p:sp>
        <p:nvSpPr>
          <p:cNvPr id="848" name="M,σ ⊨  Access(x,y)   iff    ….…"/>
          <p:cNvSpPr txBox="1"/>
          <p:nvPr/>
        </p:nvSpPr>
        <p:spPr>
          <a:xfrm>
            <a:off x="641414" y="4008057"/>
            <a:ext cx="12369221" cy="3490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Access</a:t>
            </a:r>
            <a:r>
              <a:rPr>
                <a:solidFill>
                  <a:schemeClr val="accent2"/>
                </a:solidFill>
              </a:rPr>
              <a:t>(x,y)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</a:t>
            </a:r>
            <a:r>
              <a:t>….</a:t>
            </a:r>
            <a:endParaRPr baseline="-5999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Changes</a:t>
            </a:r>
            <a:r>
              <a:rPr>
                <a:solidFill>
                  <a:schemeClr val="accent2"/>
                </a:solidFill>
              </a:rPr>
              <a:t>(e)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….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  </a:t>
            </a:r>
          </a:p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Will</a:t>
            </a:r>
            <a:r>
              <a:rPr>
                <a:solidFill>
                  <a:schemeClr val="accent2"/>
                </a:solidFill>
              </a:rPr>
              <a:t>(A)        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…</a:t>
            </a:r>
          </a:p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 in </a:t>
            </a:r>
            <a:r>
              <a:rPr>
                <a:solidFill>
                  <a:schemeClr val="accent2"/>
                </a:solidFill>
              </a:rPr>
              <a:t>S            </a:t>
            </a:r>
            <a:r>
              <a:t>iff  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sz="3200">
                <a:solidFill>
                  <a:schemeClr val="accent2"/>
                </a:solidFill>
              </a:rPr>
              <a:t>OS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</a:t>
            </a:r>
            <a:r>
              <a:t>where   </a:t>
            </a:r>
            <a:r>
              <a:rPr sz="3200">
                <a:solidFill>
                  <a:schemeClr val="accent2"/>
                </a:solidFill>
              </a:rPr>
              <a:t>OS</a:t>
            </a:r>
            <a:r>
              <a:t> = </a:t>
            </a:r>
            <a:r>
              <a:rPr>
                <a:solidFill>
                  <a:schemeClr val="accent2"/>
                </a:solidFill>
              </a:rPr>
              <a:t>⎣S</a:t>
            </a:r>
            <a:r>
              <a:rPr spc="-923">
                <a:solidFill>
                  <a:schemeClr val="accent2"/>
                </a:solidFill>
              </a:rPr>
              <a:t>⎦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/>
              <a:t>,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</a:t>
            </a:r>
            <a:r>
              <a:t> </a:t>
            </a:r>
            <a:endParaRPr sz="3200" baseline="-5999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x.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Calls</a:t>
            </a:r>
            <a:r>
              <a:rPr>
                <a:solidFill>
                  <a:schemeClr val="accent2"/>
                </a:solidFill>
              </a:rPr>
              <a:t>(y.m(x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>
                <a:solidFill>
                  <a:schemeClr val="accent2"/>
                </a:solidFill>
              </a:rPr>
              <a:t>,..x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chemeClr val="accent2"/>
                </a:solidFill>
              </a:rPr>
              <a:t>))   </a:t>
            </a:r>
            <a:r>
              <a:t>iff    </a:t>
            </a:r>
            <a:r>
              <a:rPr>
                <a:solidFill>
                  <a:schemeClr val="accent2"/>
                </a:solidFill>
              </a:rPr>
              <a:t>…</a:t>
            </a:r>
            <a:r>
              <a:t>                                      </a:t>
            </a:r>
            <a:endParaRPr baseline="-5999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/>
            </a:pPr>
            <a:endParaRPr baseline="-5999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9" name="outstanding definitions"/>
          <p:cNvSpPr/>
          <p:nvPr/>
        </p:nvSpPr>
        <p:spPr>
          <a:xfrm>
            <a:off x="4117975" y="195692"/>
            <a:ext cx="4768850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100">
                <a:solidFill>
                  <a:srgbClr val="FFFFFF"/>
                </a:solidFill>
              </a:defRPr>
            </a:lvl1pPr>
          </a:lstStyle>
          <a:p>
            <a:r>
              <a:t>outstanding definitions</a:t>
            </a:r>
          </a:p>
        </p:txBody>
      </p:sp>
      <p:sp>
        <p:nvSpPr>
          <p:cNvPr id="850" name="Rectangle"/>
          <p:cNvSpPr/>
          <p:nvPr/>
        </p:nvSpPr>
        <p:spPr>
          <a:xfrm>
            <a:off x="5324949" y="5418087"/>
            <a:ext cx="490737" cy="670026"/>
          </a:xfrm>
          <a:prstGeom prst="rect">
            <a:avLst/>
          </a:prstGeom>
          <a:solidFill>
            <a:schemeClr val="accent6">
              <a:satOff val="24555"/>
              <a:lumOff val="22232"/>
              <a:alpha val="601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6">
                    <a:satOff val="24555"/>
                    <a:lumOff val="22232"/>
                  </a:schemeClr>
                </a:solidFill>
              </a:defRPr>
            </a:pPr>
            <a:endParaRPr/>
          </a:p>
        </p:txBody>
      </p:sp>
      <p:sp>
        <p:nvSpPr>
          <p:cNvPr id="8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" grpId="1" animBg="1" advAuto="0"/>
      <p:bldP spid="850" grpId="2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Initial(σ)   iff   σ.heap=(1↦(Object,…) ) ∧   σ.stack=(this↦1).[ ]"/>
          <p:cNvSpPr txBox="1"/>
          <p:nvPr/>
        </p:nvSpPr>
        <p:spPr>
          <a:xfrm>
            <a:off x="1280542" y="5389535"/>
            <a:ext cx="9866669" cy="540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Initial(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)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t> iff  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σ.heap=(1↦(Object,…) )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∧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σ.stack=(this↦1).[ ]</a:t>
            </a:r>
          </a:p>
        </p:txBody>
      </p:sp>
      <p:sp>
        <p:nvSpPr>
          <p:cNvPr id="8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855" name="A runtime configuration is initial iff 1) The heap contains only one object, of class Object…"/>
          <p:cNvSpPr txBox="1"/>
          <p:nvPr/>
        </p:nvSpPr>
        <p:spPr>
          <a:xfrm>
            <a:off x="354770" y="2969888"/>
            <a:ext cx="11718213" cy="1978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A runtime configuration is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initial</a:t>
            </a:r>
            <a:r>
              <a:t> iff</a:t>
            </a:r>
            <a:br/>
            <a:r>
              <a:t>1) The heap contains only one object, of class Object </a:t>
            </a:r>
          </a:p>
          <a:p>
            <a:pPr algn="l">
              <a:defRPr sz="2800"/>
            </a:pPr>
            <a:r>
              <a:t>2) The stack consists of just one frame,  where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</a:t>
            </a:r>
            <a:r>
              <a:t> points to that object. </a:t>
            </a:r>
          </a:p>
          <a:p>
            <a:pPr algn="l">
              <a:defRPr sz="900"/>
            </a:pPr>
            <a:endParaRPr/>
          </a:p>
          <a:p>
            <a:pPr algn="l">
              <a:defRPr sz="2800"/>
            </a:pPr>
            <a:r>
              <a:t>The code can be arbitrary</a:t>
            </a:r>
          </a:p>
        </p:txBody>
      </p:sp>
      <p:sp>
        <p:nvSpPr>
          <p:cNvPr id="856" name="Arising(M)  = {  σ |  ∃ σ0.  Initial(σ0)  ∧   M, σ0 ↝* σ    }"/>
          <p:cNvSpPr txBox="1"/>
          <p:nvPr/>
        </p:nvSpPr>
        <p:spPr>
          <a:xfrm>
            <a:off x="1569065" y="8157439"/>
            <a:ext cx="9866670" cy="99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2800"/>
            </a:pPr>
            <a:r>
              <a:t>Arising(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t>)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 = { </a:t>
            </a:r>
            <a:r>
              <a:t>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|  ∃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 </a:t>
            </a:r>
            <a:r>
              <a:t>Initial(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t>) 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∧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,</a:t>
            </a:r>
            <a:r>
              <a:t>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↝* 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   }                   </a:t>
            </a:r>
            <a:br>
              <a:rPr>
                <a:latin typeface="Helvetica Neue"/>
                <a:ea typeface="Helvetica Neue"/>
                <a:cs typeface="Helvetica Neue"/>
                <a:sym typeface="Helvetica Neue"/>
              </a:rPr>
            </a:b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7" name="A runtime configuration σ  arises from a module M if there is some initial  configuration σ0 whose execution M in reaches  σ in a finite number of steps."/>
          <p:cNvSpPr txBox="1"/>
          <p:nvPr/>
        </p:nvSpPr>
        <p:spPr>
          <a:xfrm>
            <a:off x="347776" y="6796540"/>
            <a:ext cx="12210391" cy="1416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A runtime configuration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arises</a:t>
            </a:r>
            <a:r>
              <a:t> from a module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 if there is some initial </a:t>
            </a:r>
            <a:br/>
            <a:r>
              <a:t>configuration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aseline="-5999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</a:t>
            </a:r>
            <a:r>
              <a:t>whose execution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 in reaches 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 in a finite number of steps.</a:t>
            </a:r>
          </a:p>
        </p:txBody>
      </p:sp>
      <p:sp>
        <p:nvSpPr>
          <p:cNvPr id="858" name="Arising Configurations"/>
          <p:cNvSpPr txBox="1"/>
          <p:nvPr/>
        </p:nvSpPr>
        <p:spPr>
          <a:xfrm>
            <a:off x="472063" y="366307"/>
            <a:ext cx="11483628" cy="1701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Arising Configurations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861" name=":Node p:888"/>
          <p:cNvSpPr/>
          <p:nvPr/>
        </p:nvSpPr>
        <p:spPr>
          <a:xfrm>
            <a:off x="3504152" y="5568731"/>
            <a:ext cx="1171112" cy="1086578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p:888</a:t>
            </a:r>
          </a:p>
        </p:txBody>
      </p:sp>
      <p:sp>
        <p:nvSpPr>
          <p:cNvPr id="862" name=":Node p:..6"/>
          <p:cNvSpPr/>
          <p:nvPr/>
        </p:nvSpPr>
        <p:spPr>
          <a:xfrm>
            <a:off x="2029380" y="6633881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p:..6</a:t>
            </a:r>
          </a:p>
        </p:txBody>
      </p:sp>
      <p:sp>
        <p:nvSpPr>
          <p:cNvPr id="863" name="Line"/>
          <p:cNvSpPr/>
          <p:nvPr/>
        </p:nvSpPr>
        <p:spPr>
          <a:xfrm flipV="1">
            <a:off x="1263864" y="7552972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:Node p:.4"/>
          <p:cNvSpPr/>
          <p:nvPr/>
        </p:nvSpPr>
        <p:spPr>
          <a:xfrm>
            <a:off x="701621" y="7962651"/>
            <a:ext cx="1171113" cy="1086579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p:.4</a:t>
            </a:r>
          </a:p>
        </p:txBody>
      </p:sp>
      <p:sp>
        <p:nvSpPr>
          <p:cNvPr id="865" name="Line"/>
          <p:cNvSpPr/>
          <p:nvPr/>
        </p:nvSpPr>
        <p:spPr>
          <a:xfrm flipV="1">
            <a:off x="2686264" y="6282972"/>
            <a:ext cx="998229" cy="998229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par"/>
          <p:cNvSpPr txBox="1"/>
          <p:nvPr/>
        </p:nvSpPr>
        <p:spPr>
          <a:xfrm>
            <a:off x="1977575" y="7813416"/>
            <a:ext cx="75448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1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par</a:t>
            </a:r>
          </a:p>
        </p:txBody>
      </p:sp>
      <p:sp>
        <p:nvSpPr>
          <p:cNvPr id="867" name="par"/>
          <p:cNvSpPr txBox="1"/>
          <p:nvPr/>
        </p:nvSpPr>
        <p:spPr>
          <a:xfrm>
            <a:off x="3247576" y="6633881"/>
            <a:ext cx="75448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1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par</a:t>
            </a:r>
          </a:p>
        </p:txBody>
      </p:sp>
      <p:sp>
        <p:nvSpPr>
          <p:cNvPr id="868" name=":Node p:888"/>
          <p:cNvSpPr/>
          <p:nvPr/>
        </p:nvSpPr>
        <p:spPr>
          <a:xfrm>
            <a:off x="10876813" y="5679711"/>
            <a:ext cx="1171113" cy="1086578"/>
          </a:xfrm>
          <a:prstGeom prst="ellipse">
            <a:avLst/>
          </a:prstGeom>
          <a:solidFill>
            <a:schemeClr val="accent4">
              <a:satOff val="1488"/>
              <a:lumOff val="-724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p:888</a:t>
            </a:r>
          </a:p>
        </p:txBody>
      </p:sp>
      <p:sp>
        <p:nvSpPr>
          <p:cNvPr id="869" name="Line"/>
          <p:cNvSpPr/>
          <p:nvPr/>
        </p:nvSpPr>
        <p:spPr>
          <a:xfrm flipV="1">
            <a:off x="8661926" y="7727161"/>
            <a:ext cx="998229" cy="998229"/>
          </a:xfrm>
          <a:prstGeom prst="line">
            <a:avLst/>
          </a:prstGeom>
          <a:ln w="508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:Node p:.4"/>
          <p:cNvSpPr/>
          <p:nvPr/>
        </p:nvSpPr>
        <p:spPr>
          <a:xfrm>
            <a:off x="8099683" y="8136840"/>
            <a:ext cx="1171113" cy="1086579"/>
          </a:xfrm>
          <a:prstGeom prst="ellipse">
            <a:avLst/>
          </a:prstGeom>
          <a:solidFill>
            <a:schemeClr val="accent4">
              <a:satOff val="1488"/>
              <a:lumOff val="-724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p:.4</a:t>
            </a:r>
          </a:p>
        </p:txBody>
      </p:sp>
      <p:sp>
        <p:nvSpPr>
          <p:cNvPr id="871" name="Line"/>
          <p:cNvSpPr/>
          <p:nvPr/>
        </p:nvSpPr>
        <p:spPr>
          <a:xfrm flipV="1">
            <a:off x="10084326" y="6457161"/>
            <a:ext cx="998229" cy="998229"/>
          </a:xfrm>
          <a:prstGeom prst="line">
            <a:avLst/>
          </a:prstGeom>
          <a:ln w="508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par"/>
          <p:cNvSpPr txBox="1"/>
          <p:nvPr/>
        </p:nvSpPr>
        <p:spPr>
          <a:xfrm>
            <a:off x="9375637" y="7987605"/>
            <a:ext cx="75448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4">
                    <a:satOff val="1488"/>
                    <a:lumOff val="-7242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par</a:t>
            </a:r>
          </a:p>
        </p:txBody>
      </p:sp>
      <p:sp>
        <p:nvSpPr>
          <p:cNvPr id="873" name="par"/>
          <p:cNvSpPr txBox="1"/>
          <p:nvPr/>
        </p:nvSpPr>
        <p:spPr>
          <a:xfrm>
            <a:off x="10645637" y="6808070"/>
            <a:ext cx="75448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4">
                    <a:satOff val="1488"/>
                    <a:lumOff val="-7242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par</a:t>
            </a:r>
          </a:p>
        </p:txBody>
      </p:sp>
      <p:sp>
        <p:nvSpPr>
          <p:cNvPr id="883" name="Connection Line"/>
          <p:cNvSpPr/>
          <p:nvPr/>
        </p:nvSpPr>
        <p:spPr>
          <a:xfrm>
            <a:off x="4203788" y="6392303"/>
            <a:ext cx="917974" cy="459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37" h="16968" extrusionOk="0">
                <a:moveTo>
                  <a:pt x="6942" y="0"/>
                </a:moveTo>
                <a:cubicBezTo>
                  <a:pt x="21600" y="17811"/>
                  <a:pt x="19286" y="21600"/>
                  <a:pt x="0" y="11367"/>
                </a:cubicBezTo>
              </a:path>
            </a:pathLst>
          </a:cu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75" name="par"/>
          <p:cNvSpPr txBox="1"/>
          <p:nvPr/>
        </p:nvSpPr>
        <p:spPr>
          <a:xfrm>
            <a:off x="4923976" y="6543416"/>
            <a:ext cx="75448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1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par</a:t>
            </a:r>
          </a:p>
        </p:txBody>
      </p:sp>
      <p:sp>
        <p:nvSpPr>
          <p:cNvPr id="884" name="Connection Line"/>
          <p:cNvSpPr/>
          <p:nvPr/>
        </p:nvSpPr>
        <p:spPr>
          <a:xfrm>
            <a:off x="9284695" y="6672795"/>
            <a:ext cx="2937185" cy="2311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904" h="21255" extrusionOk="0">
                <a:moveTo>
                  <a:pt x="15277" y="0"/>
                </a:moveTo>
                <a:cubicBezTo>
                  <a:pt x="21600" y="14519"/>
                  <a:pt x="16508" y="21600"/>
                  <a:pt x="0" y="21242"/>
                </a:cubicBezTo>
              </a:path>
            </a:pathLst>
          </a:custGeom>
          <a:ln w="50800">
            <a:solidFill>
              <a:schemeClr val="accent4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77" name="par"/>
          <p:cNvSpPr txBox="1"/>
          <p:nvPr/>
        </p:nvSpPr>
        <p:spPr>
          <a:xfrm>
            <a:off x="11336418" y="7987605"/>
            <a:ext cx="81220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chemeClr val="accent4">
                    <a:satOff val="1488"/>
                    <a:lumOff val="-7242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par</a:t>
            </a:r>
          </a:p>
        </p:txBody>
      </p:sp>
      <p:sp>
        <p:nvSpPr>
          <p:cNvPr id="878" name="Arising   expresses “defensiveness”"/>
          <p:cNvSpPr txBox="1"/>
          <p:nvPr/>
        </p:nvSpPr>
        <p:spPr>
          <a:xfrm>
            <a:off x="855141" y="428519"/>
            <a:ext cx="11294518" cy="827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Arising   expresses “defensiveness”</a:t>
            </a:r>
          </a:p>
        </p:txBody>
      </p:sp>
      <p:sp>
        <p:nvSpPr>
          <p:cNvPr id="879" name="blue configuration arises from Mtree*M’  for some module  M’"/>
          <p:cNvSpPr txBox="1"/>
          <p:nvPr/>
        </p:nvSpPr>
        <p:spPr>
          <a:xfrm>
            <a:off x="301633" y="3209633"/>
            <a:ext cx="574953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1"/>
                </a:solidFill>
                <a:latin typeface="Andale Mono"/>
                <a:ea typeface="Andale Mono"/>
                <a:cs typeface="Andale Mono"/>
                <a:sym typeface="Andale Mono"/>
              </a:rPr>
              <a:t>blue configuration</a:t>
            </a:r>
            <a:r>
              <a:t>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arises</a:t>
            </a:r>
            <a:r>
              <a:t> from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tree</a:t>
            </a:r>
            <a:r>
              <a:rPr>
                <a:solidFill>
                  <a:schemeClr val="accent2"/>
                </a:solidFill>
              </a:rPr>
              <a:t>*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>
                <a:solidFill>
                  <a:schemeClr val="accent2"/>
                </a:solidFill>
              </a:rPr>
              <a:t>’  </a:t>
            </a:r>
            <a:r>
              <a:t>for some module</a:t>
            </a:r>
            <a:r>
              <a:rPr>
                <a:solidFill>
                  <a:schemeClr val="accent2"/>
                </a:solidFill>
              </a:rPr>
              <a:t>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M’</a:t>
            </a:r>
          </a:p>
        </p:txBody>
      </p:sp>
      <p:sp>
        <p:nvSpPr>
          <p:cNvPr id="880" name="Assume a Tree-module, Mtree."/>
          <p:cNvSpPr txBox="1"/>
          <p:nvPr/>
        </p:nvSpPr>
        <p:spPr>
          <a:xfrm>
            <a:off x="568731" y="1752600"/>
            <a:ext cx="484959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Assume a Tree-module,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tree</a:t>
            </a:r>
            <a:r>
              <a:t>.</a:t>
            </a:r>
            <a:b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1" name="brown configuration does not arise from Mtree*M’ for any module  M’"/>
          <p:cNvSpPr txBox="1"/>
          <p:nvPr/>
        </p:nvSpPr>
        <p:spPr>
          <a:xfrm>
            <a:off x="6670362" y="3209633"/>
            <a:ext cx="6165035" cy="97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4">
                    <a:satOff val="1488"/>
                    <a:lumOff val="-7242"/>
                  </a:schemeClr>
                </a:solidFill>
                <a:latin typeface="Andale Mono"/>
                <a:ea typeface="Andale Mono"/>
                <a:cs typeface="Andale Mono"/>
                <a:sym typeface="Andale Mono"/>
              </a:rPr>
              <a:t>brown configuration</a:t>
            </a:r>
            <a:r>
              <a:t>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does not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arise</a:t>
            </a:r>
            <a:r>
              <a:t> from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 baseline="-5999"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tree</a:t>
            </a:r>
            <a:r>
              <a:rPr>
                <a:solidFill>
                  <a:schemeClr val="accent2"/>
                </a:solidFill>
              </a:rPr>
              <a:t>*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</a:t>
            </a:r>
            <a:r>
              <a:rPr>
                <a:solidFill>
                  <a:schemeClr val="accent2"/>
                </a:solidFill>
              </a:rPr>
              <a:t>’ </a:t>
            </a:r>
            <a:r>
              <a:t>for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any</a:t>
            </a:r>
            <a:r>
              <a:t> module</a:t>
            </a:r>
            <a:r>
              <a:rPr>
                <a:solidFill>
                  <a:schemeClr val="accent2"/>
                </a:solidFill>
              </a:rPr>
              <a:t>  </a:t>
            </a:r>
            <a:r>
              <a:rPr>
                <a:solidFill>
                  <a:schemeClr val="accent2"/>
                </a:solidFill>
                <a:latin typeface="Andale Mono"/>
                <a:ea typeface="Andale Mono"/>
                <a:cs typeface="Andale Mono"/>
                <a:sym typeface="Andale Mono"/>
              </a:rPr>
              <a:t>M’</a:t>
            </a:r>
          </a:p>
        </p:txBody>
      </p:sp>
      <p:sp>
        <p:nvSpPr>
          <p:cNvPr id="882" name=":Node p:..6"/>
          <p:cNvSpPr/>
          <p:nvPr/>
        </p:nvSpPr>
        <p:spPr>
          <a:xfrm>
            <a:off x="9427442" y="6808070"/>
            <a:ext cx="1171113" cy="1086579"/>
          </a:xfrm>
          <a:prstGeom prst="ellipse">
            <a:avLst/>
          </a:prstGeom>
          <a:solidFill>
            <a:schemeClr val="accent4">
              <a:satOff val="1488"/>
              <a:lumOff val="-724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:Node</a:t>
            </a:r>
            <a:br/>
            <a:r>
              <a:t>p:..6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" grpId="2" animBg="1" advAuto="0"/>
      <p:bldP spid="862" grpId="1" animBg="1" advAuto="0"/>
      <p:bldP spid="863" grpId="6" animBg="1" advAuto="0"/>
      <p:bldP spid="864" grpId="5" animBg="1" advAuto="0"/>
      <p:bldP spid="865" grpId="4" animBg="1" advAuto="0"/>
      <p:bldP spid="866" grpId="8" animBg="1" advAuto="0"/>
      <p:bldP spid="867" grpId="7" animBg="1" advAuto="0"/>
      <p:bldP spid="868" grpId="10" animBg="1" advAuto="0"/>
      <p:bldP spid="869" grpId="13" animBg="1" advAuto="0"/>
      <p:bldP spid="870" grpId="12" animBg="1" advAuto="0"/>
      <p:bldP spid="871" grpId="11" animBg="1" advAuto="0"/>
      <p:bldP spid="872" grpId="15" animBg="1" advAuto="0"/>
      <p:bldP spid="873" grpId="14" animBg="1" advAuto="0"/>
      <p:bldP spid="883" grpId="3" animBg="1" advAuto="0"/>
      <p:bldP spid="875" grpId="16" animBg="1" advAuto="0"/>
      <p:bldP spid="884" grpId="18" animBg="1" advAuto="0"/>
      <p:bldP spid="877" grpId="17" animBg="1" advAuto="0"/>
      <p:bldP spid="879" grpId="19" animBg="1" advAuto="0"/>
      <p:bldP spid="881" grpId="20" animBg="1" advAuto="0"/>
      <p:bldP spid="882" grpId="9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Rectangle"/>
          <p:cNvSpPr/>
          <p:nvPr/>
        </p:nvSpPr>
        <p:spPr>
          <a:xfrm>
            <a:off x="6047656" y="1684694"/>
            <a:ext cx="637241" cy="724897"/>
          </a:xfrm>
          <a:prstGeom prst="rect">
            <a:avLst/>
          </a:prstGeom>
          <a:solidFill>
            <a:srgbClr val="DEA5E2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                                                                               </a:t>
            </a:r>
          </a:p>
        </p:txBody>
      </p:sp>
      <p:sp>
        <p:nvSpPr>
          <p:cNvPr id="887" name="Rectangle"/>
          <p:cNvSpPr/>
          <p:nvPr/>
        </p:nvSpPr>
        <p:spPr>
          <a:xfrm>
            <a:off x="2951006" y="1684694"/>
            <a:ext cx="794751" cy="724897"/>
          </a:xfrm>
          <a:prstGeom prst="rect">
            <a:avLst/>
          </a:prstGeom>
          <a:solidFill>
            <a:srgbClr val="DEA5E2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                                                                               </a:t>
            </a:r>
          </a:p>
        </p:txBody>
      </p:sp>
      <p:sp>
        <p:nvSpPr>
          <p:cNvPr id="888" name="Giving meaning to Assertions"/>
          <p:cNvSpPr txBox="1"/>
          <p:nvPr/>
        </p:nvSpPr>
        <p:spPr>
          <a:xfrm>
            <a:off x="855141" y="199919"/>
            <a:ext cx="11294518" cy="827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Giving meaning to Assertions</a:t>
            </a:r>
          </a:p>
        </p:txBody>
      </p:sp>
      <p:sp>
        <p:nvSpPr>
          <p:cNvPr id="889" name="M ⊨  A   iff      ∀M’.∀σ∈Arising(M*M’).  M*M’, σ ⊨  A"/>
          <p:cNvSpPr txBox="1"/>
          <p:nvPr/>
        </p:nvSpPr>
        <p:spPr>
          <a:xfrm>
            <a:off x="705801" y="1869760"/>
            <a:ext cx="11593198" cy="147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>
                <a:solidFill>
                  <a:schemeClr val="accent2"/>
                </a:solidFill>
              </a:rPr>
              <a:t>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 </a:t>
            </a:r>
            <a:r>
              <a:rPr sz="3900"/>
              <a:t>∀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.</a:t>
            </a:r>
            <a:r>
              <a:rPr sz="3900"/>
              <a:t>∀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∈</a:t>
            </a:r>
            <a:r>
              <a:t>Arising(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).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*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</a:t>
            </a:r>
            <a:r>
              <a:t> </a:t>
            </a:r>
            <a:br/>
            <a:endParaRPr baseline="-5999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891" name="A module M satisfies an assertion A if all runtime configurations σ which arise from execution of code from M*M’ (for any module M’), satisfy A."/>
          <p:cNvSpPr txBox="1"/>
          <p:nvPr/>
        </p:nvSpPr>
        <p:spPr>
          <a:xfrm>
            <a:off x="507170" y="3786844"/>
            <a:ext cx="11718213" cy="97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A module </a:t>
            </a:r>
            <a:r>
              <a:rPr>
                <a:solidFill>
                  <a:schemeClr val="accent2"/>
                </a:solidFill>
              </a:rPr>
              <a:t>M </a:t>
            </a:r>
            <a:r>
              <a:t>satisfies an assertion </a:t>
            </a:r>
            <a:r>
              <a:rPr>
                <a:solidFill>
                  <a:schemeClr val="accent2"/>
                </a:solidFill>
              </a:rPr>
              <a:t>A</a:t>
            </a:r>
            <a:r>
              <a:t> if all runtime configurations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t> which arise from execution of code from </a:t>
            </a:r>
            <a:r>
              <a:rPr>
                <a:solidFill>
                  <a:schemeClr val="accent2"/>
                </a:solidFill>
              </a:rPr>
              <a:t>M*M’</a:t>
            </a:r>
            <a:r>
              <a:t> (for any module </a:t>
            </a:r>
            <a:r>
              <a:rPr>
                <a:solidFill>
                  <a:schemeClr val="accent2"/>
                </a:solidFill>
              </a:rPr>
              <a:t>M’</a:t>
            </a:r>
            <a:r>
              <a:t>), satisfy </a:t>
            </a:r>
            <a:r>
              <a:rPr>
                <a:solidFill>
                  <a:schemeClr val="accent2"/>
                </a:solidFill>
              </a:rPr>
              <a:t>A</a:t>
            </a:r>
            <a:r>
              <a:t>.</a:t>
            </a:r>
          </a:p>
        </p:txBody>
      </p:sp>
      <p:sp>
        <p:nvSpPr>
          <p:cNvPr id="892" name="open world"/>
          <p:cNvSpPr/>
          <p:nvPr/>
        </p:nvSpPr>
        <p:spPr>
          <a:xfrm>
            <a:off x="797333" y="5887218"/>
            <a:ext cx="10797405" cy="1470438"/>
          </a:xfrm>
          <a:prstGeom prst="rect">
            <a:avLst/>
          </a:prstGeom>
          <a:solidFill>
            <a:srgbClr val="D99D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  </a:t>
            </a:r>
            <a:r>
              <a:rPr sz="5700">
                <a:solidFill>
                  <a:srgbClr val="000000"/>
                </a:solidFill>
              </a:rPr>
              <a:t>open world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2" animBg="1" advAuto="0"/>
      <p:bldP spid="887" grpId="1" animBg="1" advAuto="0"/>
      <p:bldP spid="892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/>
          <p:nvPr/>
        </p:nvSpPr>
        <p:spPr>
          <a:xfrm>
            <a:off x="2513730" y="8079590"/>
            <a:ext cx="7977340" cy="1462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05" name="class SafeOne{…"/>
          <p:cNvSpPr txBox="1"/>
          <p:nvPr/>
        </p:nvSpPr>
        <p:spPr>
          <a:xfrm>
            <a:off x="137281" y="543198"/>
            <a:ext cx="4552100" cy="401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class</a:t>
            </a:r>
            <a:r>
              <a:t> SafeOne{</a:t>
            </a:r>
          </a:p>
          <a:p>
            <a:pPr lvl="2" algn="l">
              <a:defRPr sz="1800"/>
            </a:pPr>
            <a: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secret;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treasure;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mthd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take(s){</a:t>
            </a: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(s==secret)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{ t=treasure;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  treasure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t; }  }</a:t>
            </a:r>
          </a:p>
          <a:p>
            <a:pPr lvl="2" algn="l">
              <a:defRPr sz="18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constr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SafeOne(s,t){ 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secret=s; treasure = t; }</a:t>
            </a:r>
          </a:p>
          <a:p>
            <a:pPr lvl="2" algn="l">
              <a:defRPr sz="18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/>
            <a:r>
              <a:t> </a:t>
            </a:r>
          </a:p>
        </p:txBody>
      </p:sp>
      <p:sp>
        <p:nvSpPr>
          <p:cNvPr id="206" name="class SafeTwo{…"/>
          <p:cNvSpPr txBox="1"/>
          <p:nvPr/>
        </p:nvSpPr>
        <p:spPr>
          <a:xfrm>
            <a:off x="4504735" y="321610"/>
            <a:ext cx="4552100" cy="391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class</a:t>
            </a:r>
            <a:r>
              <a:t> </a:t>
            </a:r>
            <a:r>
              <a:rPr b="1">
                <a:solidFill>
                  <a:schemeClr val="accent6"/>
                </a:solidFill>
              </a:rPr>
              <a:t>SafeTwo</a:t>
            </a:r>
            <a:r>
              <a:t>{</a:t>
            </a:r>
          </a:p>
          <a:p>
            <a:pPr lvl="2" algn="l">
              <a:defRPr sz="1800"/>
            </a:pPr>
            <a: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secret;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treasure;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mthd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take(s){</a:t>
            </a: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….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2" algn="l">
              <a:defRPr sz="14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constr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SafeTwo(s,t){ 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… }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mthd set(s)</a:t>
            </a:r>
            <a:br>
              <a:rPr b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  { this.secret=s;}</a:t>
            </a:r>
            <a:br>
              <a:rPr b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/>
            <a:r>
              <a:t> </a:t>
            </a:r>
          </a:p>
        </p:txBody>
      </p:sp>
      <p:sp>
        <p:nvSpPr>
          <p:cNvPr id="207" name="class SafeThree{…"/>
          <p:cNvSpPr txBox="1"/>
          <p:nvPr/>
        </p:nvSpPr>
        <p:spPr>
          <a:xfrm>
            <a:off x="8733163" y="462006"/>
            <a:ext cx="4952415" cy="417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class</a:t>
            </a:r>
            <a:r>
              <a:t> </a:t>
            </a: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</a:rPr>
              <a:t>SafeThree</a:t>
            </a:r>
            <a:r>
              <a:t>{</a:t>
            </a:r>
          </a:p>
          <a:p>
            <a:pPr lvl="2" algn="l">
              <a:defRPr sz="1800"/>
            </a:pPr>
            <a: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secret;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treasure;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mthd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take(s){</a:t>
            </a: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….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2" algn="l">
              <a:defRPr sz="14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constr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SafeThree(s,t){ 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… }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mthd set(s,sold)   </a:t>
            </a:r>
            <a:b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{ if sold==secret then</a:t>
            </a:r>
            <a:b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    { this.secret=s;}}</a:t>
            </a:r>
            <a:br>
              <a:rPr>
                <a:solidFill>
                  <a:schemeClr val="accent6">
                    <a:satOff val="24555"/>
                    <a:lumOff val="222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/>
            <a:r>
              <a:t> </a:t>
            </a:r>
          </a:p>
        </p:txBody>
      </p:sp>
      <p:sp>
        <p:nvSpPr>
          <p:cNvPr id="208" name="SpecA:…"/>
          <p:cNvSpPr txBox="1"/>
          <p:nvPr/>
        </p:nvSpPr>
        <p:spPr>
          <a:xfrm>
            <a:off x="202618" y="5081896"/>
            <a:ext cx="8039938" cy="2486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SpecA: 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{ true }</a:t>
            </a:r>
            <a:br/>
            <a:r>
              <a:t>           sf.take(s)</a:t>
            </a: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{  s=sf.secret -&gt; sf.treasure</a:t>
            </a:r>
            <a:r>
              <a:rPr sz="1400" i="1" baseline="-35714">
                <a:latin typeface="Helvetica"/>
                <a:ea typeface="Helvetica"/>
                <a:cs typeface="Helvetica"/>
                <a:sym typeface="Helvetica"/>
              </a:rPr>
              <a:t>post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= null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∧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s≠sf.secret -&gt; sf.treasure</a:t>
            </a:r>
            <a:r>
              <a:rPr sz="1400" i="1" baseline="-35714">
                <a:latin typeface="Helvetica"/>
                <a:ea typeface="Helvetica"/>
                <a:cs typeface="Helvetica"/>
                <a:sym typeface="Helvetica"/>
              </a:rPr>
              <a:t>post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= sf.treasure</a:t>
            </a:r>
            <a:r>
              <a:rPr sz="1400" i="1" baseline="-35714">
                <a:latin typeface="Helvetica"/>
                <a:ea typeface="Helvetica"/>
                <a:cs typeface="Helvetica"/>
                <a:sym typeface="Helvetica"/>
              </a:rPr>
              <a:t>pre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}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" name="SafeOne ⊨ SpecA"/>
          <p:cNvSpPr txBox="1"/>
          <p:nvPr/>
        </p:nvSpPr>
        <p:spPr>
          <a:xfrm>
            <a:off x="9743957" y="5363445"/>
            <a:ext cx="2177394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SafeOne ⊨ SpecA</a:t>
            </a:r>
          </a:p>
        </p:txBody>
      </p:sp>
      <p:sp>
        <p:nvSpPr>
          <p:cNvPr id="210" name="SafeTwo ⊨ SpecA"/>
          <p:cNvSpPr txBox="1"/>
          <p:nvPr/>
        </p:nvSpPr>
        <p:spPr>
          <a:xfrm>
            <a:off x="9743957" y="5842560"/>
            <a:ext cx="2177394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6"/>
                </a:solidFill>
              </a:rPr>
              <a:t>SafeTwo</a:t>
            </a:r>
            <a:r>
              <a:t> ⊨ SpecA</a:t>
            </a:r>
          </a:p>
        </p:txBody>
      </p:sp>
      <p:sp>
        <p:nvSpPr>
          <p:cNvPr id="211" name="SpecB: ∀sf:Safe.[ sf.secretpre = sf.secretpost ]"/>
          <p:cNvSpPr txBox="1"/>
          <p:nvPr/>
        </p:nvSpPr>
        <p:spPr>
          <a:xfrm>
            <a:off x="130334" y="7201331"/>
            <a:ext cx="6486104" cy="1447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SpecB: ∀sf:Safe.[ sf.secret</a:t>
            </a:r>
            <a:r>
              <a:rPr sz="1400" i="1" baseline="-35714"/>
              <a:t>pre</a:t>
            </a:r>
            <a:r>
              <a:t> = sf.secret</a:t>
            </a:r>
            <a:r>
              <a:rPr sz="1400" i="1" baseline="-35714"/>
              <a:t>post</a:t>
            </a:r>
            <a:r>
              <a:t> ]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br/>
            <a:r>
              <a:rPr b="1"/>
              <a:t> </a:t>
            </a:r>
          </a:p>
          <a:p>
            <a:pPr lvl="2" algn="l">
              <a:defRPr sz="18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SafeOne ⊨ SpecB"/>
          <p:cNvSpPr txBox="1"/>
          <p:nvPr/>
        </p:nvSpPr>
        <p:spPr>
          <a:xfrm>
            <a:off x="9726321" y="7143739"/>
            <a:ext cx="2177394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SafeOne ⊨ SpecB</a:t>
            </a:r>
          </a:p>
        </p:txBody>
      </p:sp>
      <p:sp>
        <p:nvSpPr>
          <p:cNvPr id="213" name="traditional"/>
          <p:cNvSpPr/>
          <p:nvPr/>
        </p:nvSpPr>
        <p:spPr>
          <a:xfrm>
            <a:off x="4488953" y="4618462"/>
            <a:ext cx="2093915" cy="812801"/>
          </a:xfrm>
          <a:prstGeom prst="wedgeEllipseCallout">
            <a:avLst>
              <a:gd name="adj1" fmla="val -55667"/>
              <a:gd name="adj2" fmla="val 101603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traditional</a:t>
            </a:r>
          </a:p>
        </p:txBody>
      </p:sp>
      <p:sp>
        <p:nvSpPr>
          <p:cNvPr id="214" name="traditional"/>
          <p:cNvSpPr/>
          <p:nvPr/>
        </p:nvSpPr>
        <p:spPr>
          <a:xfrm>
            <a:off x="5295735" y="6129801"/>
            <a:ext cx="2093915" cy="812801"/>
          </a:xfrm>
          <a:prstGeom prst="wedgeEllipseCallout">
            <a:avLst>
              <a:gd name="adj1" fmla="val -55667"/>
              <a:gd name="adj2" fmla="val 101603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traditional</a:t>
            </a:r>
          </a:p>
        </p:txBody>
      </p:sp>
      <p:sp>
        <p:nvSpPr>
          <p:cNvPr id="215" name="traditional specs do not  express robustness!"/>
          <p:cNvSpPr/>
          <p:nvPr/>
        </p:nvSpPr>
        <p:spPr>
          <a:xfrm>
            <a:off x="3212357" y="8410369"/>
            <a:ext cx="6580086" cy="8009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traditional specs do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not</a:t>
            </a:r>
            <a:r>
              <a:t>  express robustness!</a:t>
            </a:r>
          </a:p>
        </p:txBody>
      </p:sp>
      <p:sp>
        <p:nvSpPr>
          <p:cNvPr id="216" name="SafeTwo ⊭ SpecB"/>
          <p:cNvSpPr txBox="1"/>
          <p:nvPr/>
        </p:nvSpPr>
        <p:spPr>
          <a:xfrm>
            <a:off x="9726321" y="7610626"/>
            <a:ext cx="2212666" cy="62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6"/>
                </a:solidFill>
              </a:rPr>
              <a:t>SafeTwo</a:t>
            </a:r>
            <a:r>
              <a:rPr>
                <a:solidFill>
                  <a:schemeClr val="accent6"/>
                </a:solidFill>
              </a:rPr>
              <a:t> </a:t>
            </a:r>
            <a:r>
              <a:t>⊭ SpecB</a:t>
            </a:r>
          </a:p>
        </p:txBody>
      </p:sp>
      <p:sp>
        <p:nvSpPr>
          <p:cNvPr id="217" name="SafeTree ⊨ SpecA"/>
          <p:cNvSpPr txBox="1"/>
          <p:nvPr/>
        </p:nvSpPr>
        <p:spPr>
          <a:xfrm>
            <a:off x="9743957" y="6207887"/>
            <a:ext cx="2314576" cy="62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</a:rPr>
              <a:t>SafeTree</a:t>
            </a:r>
            <a:r>
              <a:rPr>
                <a:solidFill>
                  <a:schemeClr val="accent6">
                    <a:satOff val="24555"/>
                    <a:lumOff val="22232"/>
                  </a:schemeClr>
                </a:solidFill>
              </a:rPr>
              <a:t> </a:t>
            </a:r>
            <a:r>
              <a:t>⊨ SpecA</a:t>
            </a:r>
          </a:p>
        </p:txBody>
      </p:sp>
      <p:sp>
        <p:nvSpPr>
          <p:cNvPr id="218" name="SafeThree ⊭ SpecB"/>
          <p:cNvSpPr txBox="1"/>
          <p:nvPr/>
        </p:nvSpPr>
        <p:spPr>
          <a:xfrm>
            <a:off x="9794913" y="8079590"/>
            <a:ext cx="2487030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</a:rPr>
              <a:t>SafeThree</a:t>
            </a:r>
            <a:r>
              <a:rPr>
                <a:solidFill>
                  <a:schemeClr val="accent6"/>
                </a:solidFill>
              </a:rPr>
              <a:t> </a:t>
            </a:r>
            <a:r>
              <a:t>⊭ SpecB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1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13" animBg="1" advAuto="0"/>
      <p:bldP spid="206" grpId="3" animBg="1" advAuto="0"/>
      <p:bldP spid="207" grpId="8" animBg="1" advAuto="0"/>
      <p:bldP spid="208" grpId="1" animBg="1" advAuto="0"/>
      <p:bldP spid="209" grpId="2" animBg="1" advAuto="0"/>
      <p:bldP spid="210" grpId="4" animBg="1" advAuto="0"/>
      <p:bldP spid="211" grpId="5" animBg="1" advAuto="0"/>
      <p:bldP spid="212" grpId="6" animBg="1" advAuto="0"/>
      <p:bldP spid="213" grpId="11" animBg="1" advAuto="0"/>
      <p:bldP spid="214" grpId="12" animBg="1" advAuto="0"/>
      <p:bldP spid="215" grpId="14" animBg="1" advAuto="0"/>
      <p:bldP spid="216" grpId="7" animBg="1" advAuto="0"/>
      <p:bldP spid="217" grpId="9" animBg="1" advAuto="0"/>
      <p:bldP spid="218" grpId="1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Entailments"/>
          <p:cNvSpPr txBox="1"/>
          <p:nvPr/>
        </p:nvSpPr>
        <p:spPr>
          <a:xfrm>
            <a:off x="855141" y="176624"/>
            <a:ext cx="11294518" cy="82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Entailments</a:t>
            </a:r>
          </a:p>
        </p:txBody>
      </p:sp>
      <p:sp>
        <p:nvSpPr>
          <p:cNvPr id="895" name="M ⊨  A ⊆ A’   iff    ∀σ∈Arising(M). [  M, σ ⊨ A   →   M, σ ⊨ A’ ]…"/>
          <p:cNvSpPr txBox="1"/>
          <p:nvPr/>
        </p:nvSpPr>
        <p:spPr>
          <a:xfrm>
            <a:off x="687093" y="2174867"/>
            <a:ext cx="12334027" cy="12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1890" indent="-581890" algn="l">
              <a:buSzPct val="80000"/>
              <a:buBlip>
                <a:blip r:embed="rId2"/>
              </a:buBlip>
              <a:defRPr sz="2400"/>
            </a:pPr>
            <a:r>
              <a:rPr>
                <a:solidFill>
                  <a:schemeClr val="accent2"/>
                </a:solidFill>
              </a:rPr>
              <a:t>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⊆ A’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</a:t>
            </a:r>
            <a:r>
              <a:t>∀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∈</a:t>
            </a:r>
            <a:r>
              <a:t>Arising(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). [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</a:t>
            </a:r>
            <a:r>
              <a:rPr>
                <a:solidFill>
                  <a:schemeClr val="accent2"/>
                </a:solidFill>
              </a:rPr>
              <a:t>A </a:t>
            </a:r>
            <a:r>
              <a:t>  →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</a:t>
            </a:r>
            <a:r>
              <a:rPr>
                <a:solidFill>
                  <a:schemeClr val="accent2"/>
                </a:solidFill>
              </a:rPr>
              <a:t>A’ </a:t>
            </a:r>
            <a:r>
              <a:t>]</a:t>
            </a:r>
          </a:p>
          <a:p>
            <a:pPr marL="581890" indent="-581890" algn="l">
              <a:buSzPct val="80000"/>
              <a:buBlip>
                <a:blip r:embed="rId2"/>
              </a:buBlip>
              <a:defRPr sz="2400"/>
            </a:pPr>
            <a:r>
              <a:rPr>
                <a:solidFill>
                  <a:schemeClr val="accent2"/>
                </a:solidFill>
              </a:rPr>
              <a:t>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⊑ A’   </a:t>
            </a:r>
            <a:r>
              <a:t>iff</a:t>
            </a:r>
            <a:r>
              <a:rPr>
                <a:solidFill>
                  <a:schemeClr val="accent2"/>
                </a:solidFill>
              </a:rPr>
              <a:t>     M</a:t>
            </a:r>
            <a:r>
              <a:t>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</a:t>
            </a:r>
            <a:r>
              <a:t>  →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A’</a:t>
            </a:r>
            <a:endParaRPr baseline="-5999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6" name="Definitions"/>
          <p:cNvSpPr txBox="1"/>
          <p:nvPr/>
        </p:nvSpPr>
        <p:spPr>
          <a:xfrm>
            <a:off x="384067" y="1597800"/>
            <a:ext cx="680622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r>
              <a:t>Definitions</a:t>
            </a:r>
          </a:p>
        </p:txBody>
      </p:sp>
      <p:sp>
        <p:nvSpPr>
          <p:cNvPr id="897" name="Facts"/>
          <p:cNvSpPr txBox="1"/>
          <p:nvPr/>
        </p:nvSpPr>
        <p:spPr>
          <a:xfrm>
            <a:off x="384067" y="4002208"/>
            <a:ext cx="680622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r>
              <a:t>Facts</a:t>
            </a:r>
          </a:p>
        </p:txBody>
      </p:sp>
      <p:sp>
        <p:nvSpPr>
          <p:cNvPr id="898" name="M ⊨  A ⊆ A’   implies    M ⊨  A ⊑ A’…"/>
          <p:cNvSpPr txBox="1"/>
          <p:nvPr/>
        </p:nvSpPr>
        <p:spPr>
          <a:xfrm>
            <a:off x="687093" y="4606898"/>
            <a:ext cx="12334027" cy="1275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1890" indent="-581890" algn="l">
              <a:buSzPct val="80000"/>
              <a:buBlip>
                <a:blip r:embed="rId2"/>
              </a:buBlip>
              <a:defRPr sz="2400"/>
            </a:pPr>
            <a:r>
              <a:rPr>
                <a:solidFill>
                  <a:schemeClr val="accent2"/>
                </a:solidFill>
              </a:rPr>
              <a:t>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⊆ A’   </a:t>
            </a:r>
            <a:r>
              <a:t>implies</a:t>
            </a:r>
            <a:r>
              <a:rPr>
                <a:solidFill>
                  <a:schemeClr val="accent2"/>
                </a:solidFill>
              </a:rPr>
              <a:t>    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⊑ A’</a:t>
            </a:r>
          </a:p>
          <a:p>
            <a:pPr marL="581890" indent="-581890" algn="l">
              <a:buSzPct val="80000"/>
              <a:buBlip>
                <a:blip r:embed="rId2"/>
              </a:buBlip>
              <a:defRPr sz="2400"/>
            </a:pPr>
            <a:r>
              <a:rPr>
                <a:solidFill>
                  <a:schemeClr val="accent2"/>
                </a:solidFill>
              </a:rPr>
              <a:t>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⊑ A’   </a:t>
            </a:r>
            <a:r>
              <a:t>does not imply</a:t>
            </a:r>
            <a:r>
              <a:rPr>
                <a:solidFill>
                  <a:schemeClr val="accent2"/>
                </a:solidFill>
              </a:rPr>
              <a:t>    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⊆ A’</a:t>
            </a:r>
          </a:p>
          <a:p>
            <a:pPr marL="581890" indent="-581890" algn="l">
              <a:buSzPct val="80000"/>
              <a:buBlip>
                <a:blip r:embed="rId2"/>
              </a:buBlip>
              <a:defRPr sz="2400"/>
            </a:pPr>
            <a:r>
              <a:rPr>
                <a:solidFill>
                  <a:schemeClr val="accent2"/>
                </a:solidFill>
              </a:rPr>
              <a:t>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(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Will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</a:t>
            </a:r>
            <a:r>
              <a:rPr>
                <a:solidFill>
                  <a:schemeClr val="accent2"/>
                </a:solidFill>
              </a:rPr>
              <a:t>A) → A’ </a:t>
            </a:r>
            <a:r>
              <a:t>)</a:t>
            </a:r>
            <a:r>
              <a:rPr>
                <a:solidFill>
                  <a:schemeClr val="accent2"/>
                </a:solidFill>
              </a:rPr>
              <a:t>  ⊑  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 A’  →</a:t>
            </a:r>
            <a:r>
              <a:t>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Was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</a:t>
            </a:r>
            <a:r>
              <a:rPr>
                <a:solidFill>
                  <a:schemeClr val="accent2"/>
                </a:solidFill>
              </a:rPr>
              <a:t>A)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)</a:t>
            </a:r>
          </a:p>
        </p:txBody>
      </p:sp>
      <p:sp>
        <p:nvSpPr>
          <p:cNvPr id="899" name="M ⊨  A @ S  and    M ⊨  S ⊆ S’  does not imply M ⊨  A @ S’…"/>
          <p:cNvSpPr txBox="1"/>
          <p:nvPr/>
        </p:nvSpPr>
        <p:spPr>
          <a:xfrm>
            <a:off x="687093" y="5904660"/>
            <a:ext cx="12334027" cy="3206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1890" indent="-581890" algn="l">
              <a:buSzPct val="80000"/>
              <a:buBlip>
                <a:blip r:embed="rId2"/>
              </a:buBlip>
              <a:defRPr sz="2400"/>
            </a:pPr>
            <a:endParaRPr>
              <a:solidFill>
                <a:schemeClr val="accent2"/>
              </a:solidFill>
            </a:endParaRPr>
          </a:p>
          <a:p>
            <a:pPr marL="581890" indent="-581890" algn="l">
              <a:buSzPct val="80000"/>
              <a:buBlip>
                <a:blip r:embed="rId2"/>
              </a:buBlip>
              <a:defRPr sz="2400"/>
            </a:pPr>
            <a:r>
              <a:rPr>
                <a:solidFill>
                  <a:schemeClr val="accent2"/>
                </a:solidFill>
              </a:rPr>
              <a:t>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@ S  </a:t>
            </a:r>
            <a:r>
              <a:t>and</a:t>
            </a:r>
            <a:r>
              <a:rPr>
                <a:solidFill>
                  <a:schemeClr val="accent2"/>
                </a:solidFill>
              </a:rPr>
              <a:t>    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S ⊆ S’  </a:t>
            </a:r>
            <a:r>
              <a:t>does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not</a:t>
            </a:r>
            <a:r>
              <a:t> imply</a:t>
            </a:r>
            <a:r>
              <a:rPr>
                <a:solidFill>
                  <a:schemeClr val="accent2"/>
                </a:solidFill>
              </a:rPr>
              <a:t> 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@ S’</a:t>
            </a:r>
          </a:p>
          <a:p>
            <a:pPr marL="581890" indent="-581890" algn="l">
              <a:buSzPct val="80000"/>
              <a:buBlip>
                <a:blip r:embed="rId2"/>
              </a:buBlip>
              <a:defRPr sz="2400"/>
            </a:pPr>
            <a:r>
              <a:t>We call </a:t>
            </a:r>
            <a:r>
              <a:rPr>
                <a:solidFill>
                  <a:schemeClr val="accent2"/>
                </a:solidFill>
              </a:rPr>
              <a:t>A</a:t>
            </a:r>
            <a:r>
              <a:t>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monotonic</a:t>
            </a:r>
            <a:r>
              <a:t>, if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@ S  </a:t>
            </a:r>
            <a:r>
              <a:t>and</a:t>
            </a:r>
            <a:r>
              <a:rPr>
                <a:solidFill>
                  <a:schemeClr val="accent2"/>
                </a:solidFill>
              </a:rPr>
              <a:t>  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S ⊆ S’  </a:t>
            </a:r>
            <a:r>
              <a:t>imply</a:t>
            </a:r>
            <a:r>
              <a:rPr>
                <a:solidFill>
                  <a:schemeClr val="accent2"/>
                </a:solidFill>
              </a:rPr>
              <a:t> 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@ S’</a:t>
            </a:r>
            <a:br>
              <a:rPr>
                <a:solidFill>
                  <a:schemeClr val="accent2"/>
                </a:solidFill>
              </a:rPr>
            </a:br>
            <a:endParaRPr>
              <a:solidFill>
                <a:schemeClr val="accent2"/>
              </a:solidFill>
            </a:endParaRPr>
          </a:p>
          <a:p>
            <a:pPr marL="581890" indent="-581890" algn="l">
              <a:buSzPct val="80000"/>
              <a:buBlip>
                <a:blip r:embed="rId2"/>
              </a:buBlip>
              <a:defRPr sz="2400"/>
            </a:pPr>
            <a:r>
              <a:t>If</a:t>
            </a:r>
            <a:r>
              <a:rPr>
                <a:solidFill>
                  <a:schemeClr val="accent2"/>
                </a:solidFill>
              </a:rPr>
              <a:t> A</a:t>
            </a:r>
            <a:r>
              <a:t> monotonic, then </a:t>
            </a:r>
            <a:br/>
            <a:r>
              <a:t>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•</a:t>
            </a:r>
            <a:r>
              <a:rPr>
                <a:solidFill>
                  <a:schemeClr val="accent2"/>
                </a:solidFill>
              </a:rPr>
              <a:t>A)@S  </a:t>
            </a:r>
            <a:r>
              <a:t>and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</a:t>
            </a:r>
            <a:r>
              <a:rPr>
                <a:solidFill>
                  <a:schemeClr val="accent2"/>
                </a:solidFill>
              </a:rPr>
              <a:t>S’=Allocated  </a:t>
            </a:r>
            <a:r>
              <a:t>imply     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• (</a:t>
            </a:r>
            <a:r>
              <a:rPr>
                <a:solidFill>
                  <a:schemeClr val="accent2"/>
                </a:solidFill>
              </a:rPr>
              <a:t>A @ (S∪(Allocated\S’)) ) </a:t>
            </a:r>
            <a:br/>
            <a:endParaRPr>
              <a:solidFill>
                <a:schemeClr val="accent2"/>
              </a:solidFill>
            </a:endParaRPr>
          </a:p>
        </p:txBody>
      </p:sp>
      <p:sp>
        <p:nvSpPr>
          <p:cNvPr id="900" name="M ⊨  A @ S  and    M ⊨  S ⊆ S’  imply M ⊨  A @ S’?…"/>
          <p:cNvSpPr txBox="1"/>
          <p:nvPr/>
        </p:nvSpPr>
        <p:spPr>
          <a:xfrm>
            <a:off x="646564" y="6285844"/>
            <a:ext cx="9244983" cy="875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1890" indent="-581890" algn="l">
              <a:buSzPct val="80000"/>
              <a:buBlip>
                <a:blip r:embed="rId2"/>
              </a:buBlip>
              <a:defRPr sz="2400"/>
            </a:pPr>
            <a:r>
              <a:rPr>
                <a:solidFill>
                  <a:schemeClr val="accent2"/>
                </a:solidFill>
              </a:rPr>
              <a:t>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@ S  </a:t>
            </a:r>
            <a:r>
              <a:t>and</a:t>
            </a:r>
            <a:r>
              <a:rPr>
                <a:solidFill>
                  <a:schemeClr val="accent2"/>
                </a:solidFill>
              </a:rPr>
              <a:t>    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S ⊆ S’  </a:t>
            </a:r>
            <a:r>
              <a:t>imply 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 @ S’?</a:t>
            </a:r>
          </a:p>
          <a:p>
            <a:pPr marL="581890" indent="-581890" algn="l">
              <a:buSzPct val="80000"/>
              <a:buBlip>
                <a:blip r:embed="rId2"/>
              </a:buBlip>
              <a:defRPr sz="2400"/>
            </a:pPr>
            <a:r>
              <a:rPr>
                <a:solidFill>
                  <a:schemeClr val="accent2"/>
                </a:solidFill>
              </a:rPr>
              <a:t>M</a:t>
            </a:r>
            <a:r>
              <a:t>,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•</a:t>
            </a:r>
            <a:r>
              <a:rPr>
                <a:solidFill>
                  <a:schemeClr val="accent2"/>
                </a:solidFill>
              </a:rPr>
              <a:t>A</a:t>
            </a:r>
            <a:r>
              <a:t>)</a:t>
            </a:r>
            <a:r>
              <a:rPr>
                <a:solidFill>
                  <a:schemeClr val="accent2"/>
                </a:solidFill>
              </a:rPr>
              <a:t>@S  </a:t>
            </a:r>
            <a:r>
              <a:t> </a:t>
            </a:r>
            <a:r>
              <a:rPr>
                <a:solidFill>
                  <a:schemeClr val="accent2"/>
                </a:solidFill>
              </a:rPr>
              <a:t> </a:t>
            </a:r>
            <a:r>
              <a:t>imply </a:t>
            </a:r>
            <a:r>
              <a:rPr>
                <a:solidFill>
                  <a:schemeClr val="accent2"/>
                </a:solidFill>
              </a:rPr>
              <a:t>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•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A@S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)</a:t>
            </a:r>
            <a:r>
              <a:rPr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9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7" grpId="1" animBg="1" advAuto="0"/>
      <p:bldP spid="898" grpId="2" animBg="1" advAuto="0"/>
      <p:bldP spid="899" grpId="5" animBg="1" advAuto="0"/>
      <p:bldP spid="900" grpId="3" animBg="1" advAuto="0"/>
      <p:bldP spid="900" grpId="4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Rectangle"/>
          <p:cNvSpPr/>
          <p:nvPr/>
        </p:nvSpPr>
        <p:spPr>
          <a:xfrm>
            <a:off x="5023050" y="8152292"/>
            <a:ext cx="3071903" cy="1270001"/>
          </a:xfrm>
          <a:prstGeom prst="rect">
            <a:avLst/>
          </a:prstGeom>
          <a:solidFill>
            <a:srgbClr val="D9A7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4" name="Rectangle"/>
          <p:cNvSpPr/>
          <p:nvPr/>
        </p:nvSpPr>
        <p:spPr>
          <a:xfrm>
            <a:off x="156649" y="8191286"/>
            <a:ext cx="3071903" cy="1270001"/>
          </a:xfrm>
          <a:prstGeom prst="rect">
            <a:avLst/>
          </a:prstGeom>
          <a:solidFill>
            <a:srgbClr val="D9A7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5" name="space"/>
          <p:cNvSpPr/>
          <p:nvPr/>
        </p:nvSpPr>
        <p:spPr>
          <a:xfrm>
            <a:off x="1426714" y="5774365"/>
            <a:ext cx="10797405" cy="724897"/>
          </a:xfrm>
          <a:prstGeom prst="rect">
            <a:avLst/>
          </a:prstGeom>
          <a:solidFill>
            <a:srgbClr val="D59D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space</a:t>
            </a:r>
          </a:p>
        </p:txBody>
      </p:sp>
      <p:sp>
        <p:nvSpPr>
          <p:cNvPr id="906" name="call"/>
          <p:cNvSpPr/>
          <p:nvPr/>
        </p:nvSpPr>
        <p:spPr>
          <a:xfrm>
            <a:off x="1426714" y="6696517"/>
            <a:ext cx="10797405" cy="724897"/>
          </a:xfrm>
          <a:prstGeom prst="rect">
            <a:avLst/>
          </a:prstGeom>
          <a:solidFill>
            <a:srgbClr val="D59D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call</a:t>
            </a:r>
          </a:p>
        </p:txBody>
      </p:sp>
      <p:sp>
        <p:nvSpPr>
          <p:cNvPr id="907" name="time"/>
          <p:cNvSpPr/>
          <p:nvPr/>
        </p:nvSpPr>
        <p:spPr>
          <a:xfrm>
            <a:off x="1426714" y="4926770"/>
            <a:ext cx="10797405" cy="724897"/>
          </a:xfrm>
          <a:prstGeom prst="rect">
            <a:avLst/>
          </a:prstGeom>
          <a:solidFill>
            <a:srgbClr val="D59D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908" name="authority"/>
          <p:cNvSpPr/>
          <p:nvPr/>
        </p:nvSpPr>
        <p:spPr>
          <a:xfrm>
            <a:off x="1426714" y="4025553"/>
            <a:ext cx="10797405" cy="724896"/>
          </a:xfrm>
          <a:prstGeom prst="rect">
            <a:avLst/>
          </a:prstGeom>
          <a:solidFill>
            <a:srgbClr val="D59D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authority</a:t>
            </a:r>
          </a:p>
        </p:txBody>
      </p:sp>
      <p:sp>
        <p:nvSpPr>
          <p:cNvPr id="909" name="permission"/>
          <p:cNvSpPr/>
          <p:nvPr/>
        </p:nvSpPr>
        <p:spPr>
          <a:xfrm>
            <a:off x="1426714" y="3120806"/>
            <a:ext cx="10797405" cy="724897"/>
          </a:xfrm>
          <a:prstGeom prst="rect">
            <a:avLst/>
          </a:prstGeom>
          <a:solidFill>
            <a:srgbClr val="D59D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t>                                                                                                </a:t>
            </a:r>
            <a:r>
              <a:rPr>
                <a:solidFill>
                  <a:srgbClr val="000000"/>
                </a:solidFill>
              </a:rPr>
              <a:t>permission</a:t>
            </a:r>
          </a:p>
        </p:txBody>
      </p:sp>
      <p:sp>
        <p:nvSpPr>
          <p:cNvPr id="910" name="Summary of our Proposal"/>
          <p:cNvSpPr txBox="1"/>
          <p:nvPr/>
        </p:nvSpPr>
        <p:spPr>
          <a:xfrm>
            <a:off x="855141" y="234000"/>
            <a:ext cx="11294517" cy="1057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 Summary of our Proposal</a:t>
            </a:r>
          </a:p>
        </p:txBody>
      </p:sp>
      <p:sp>
        <p:nvSpPr>
          <p:cNvPr id="911" name="A   ::=   e&gt;e    |   e=e     |  f(e1,..en)  |  …"/>
          <p:cNvSpPr txBox="1"/>
          <p:nvPr/>
        </p:nvSpPr>
        <p:spPr>
          <a:xfrm>
            <a:off x="780681" y="1559959"/>
            <a:ext cx="92770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</a:t>
            </a:r>
            <a:r>
              <a:t>   ::=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e&gt;e</a:t>
            </a:r>
            <a:r>
              <a:t>    |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e=e</a:t>
            </a:r>
            <a:r>
              <a:t>    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f(e1,..en)</a:t>
            </a:r>
            <a:r>
              <a:t>  |  …</a:t>
            </a:r>
          </a:p>
        </p:txBody>
      </p:sp>
      <p:sp>
        <p:nvSpPr>
          <p:cNvPr id="912" name="|  A → A  |   A ∧ A  |     ∃x. A      |  …"/>
          <p:cNvSpPr txBox="1"/>
          <p:nvPr/>
        </p:nvSpPr>
        <p:spPr>
          <a:xfrm>
            <a:off x="1554024" y="2336981"/>
            <a:ext cx="8012772" cy="671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→ A</a:t>
            </a:r>
            <a:r>
              <a:t>  |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∧ A</a:t>
            </a:r>
            <a:r>
              <a:t>  |     </a:t>
            </a:r>
            <a:r>
              <a:rPr sz="3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∃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x. A</a:t>
            </a:r>
            <a:r>
              <a:t>      |  …</a:t>
            </a:r>
          </a:p>
        </p:txBody>
      </p:sp>
      <p:sp>
        <p:nvSpPr>
          <p:cNvPr id="913" name="|  Access(x,y)"/>
          <p:cNvSpPr txBox="1"/>
          <p:nvPr/>
        </p:nvSpPr>
        <p:spPr>
          <a:xfrm>
            <a:off x="1585590" y="3128057"/>
            <a:ext cx="9498178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Access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(x,y)</a:t>
            </a:r>
            <a:r>
              <a:t>                     </a:t>
            </a:r>
          </a:p>
        </p:txBody>
      </p:sp>
      <p:sp>
        <p:nvSpPr>
          <p:cNvPr id="914" name="|  Changes(e)"/>
          <p:cNvSpPr txBox="1"/>
          <p:nvPr/>
        </p:nvSpPr>
        <p:spPr>
          <a:xfrm>
            <a:off x="1554024" y="4007254"/>
            <a:ext cx="8012772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Changes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(e)</a:t>
            </a:r>
            <a:r>
              <a:t>   </a:t>
            </a:r>
          </a:p>
        </p:txBody>
      </p:sp>
      <p:sp>
        <p:nvSpPr>
          <p:cNvPr id="915" name="| Will(A)    |  Was(A)"/>
          <p:cNvSpPr txBox="1"/>
          <p:nvPr/>
        </p:nvSpPr>
        <p:spPr>
          <a:xfrm>
            <a:off x="1554024" y="4810033"/>
            <a:ext cx="8012772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Will</a:t>
            </a:r>
            <a:r>
              <a:t>(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A)</a:t>
            </a:r>
            <a:r>
              <a:t>    | 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Was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(A)</a:t>
            </a:r>
            <a:r>
              <a:t> </a:t>
            </a:r>
          </a:p>
        </p:txBody>
      </p:sp>
      <p:sp>
        <p:nvSpPr>
          <p:cNvPr id="916" name="|  x.Calls(y,m,z1,..zn)"/>
          <p:cNvSpPr txBox="1"/>
          <p:nvPr/>
        </p:nvSpPr>
        <p:spPr>
          <a:xfrm>
            <a:off x="1554024" y="6696514"/>
            <a:ext cx="8012772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x.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Calls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(y,m,z1,..zn) </a:t>
            </a:r>
          </a:p>
        </p:txBody>
      </p:sp>
      <p:sp>
        <p:nvSpPr>
          <p:cNvPr id="917" name="|  A in S"/>
          <p:cNvSpPr txBox="1"/>
          <p:nvPr/>
        </p:nvSpPr>
        <p:spPr>
          <a:xfrm>
            <a:off x="1554024" y="5827988"/>
            <a:ext cx="8012772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 |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 </a:t>
            </a:r>
            <a:r>
              <a:rPr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in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S</a:t>
            </a:r>
          </a:p>
        </p:txBody>
      </p:sp>
      <p:sp>
        <p:nvSpPr>
          <p:cNvPr id="918" name="Arising(M)"/>
          <p:cNvSpPr txBox="1"/>
          <p:nvPr/>
        </p:nvSpPr>
        <p:spPr>
          <a:xfrm>
            <a:off x="5492063" y="8427924"/>
            <a:ext cx="125056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Arising(</a:t>
            </a:r>
            <a:r>
              <a:rPr>
                <a:solidFill>
                  <a:schemeClr val="accent2"/>
                </a:solidFill>
              </a:rPr>
              <a:t>M</a:t>
            </a:r>
            <a:r>
              <a:t>)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919" name="M, σ ⊨  A"/>
          <p:cNvSpPr txBox="1"/>
          <p:nvPr/>
        </p:nvSpPr>
        <p:spPr>
          <a:xfrm>
            <a:off x="678310" y="8497863"/>
            <a:ext cx="3305158" cy="65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2"/>
                </a:solidFill>
              </a:rPr>
              <a:t>M</a:t>
            </a:r>
            <a:r>
              <a:t>, </a:t>
            </a:r>
            <a:r>
              <a: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9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921" name="Rectangle"/>
          <p:cNvSpPr/>
          <p:nvPr/>
        </p:nvSpPr>
        <p:spPr>
          <a:xfrm>
            <a:off x="9204241" y="8060114"/>
            <a:ext cx="3071903" cy="1270001"/>
          </a:xfrm>
          <a:prstGeom prst="rect">
            <a:avLst/>
          </a:prstGeom>
          <a:solidFill>
            <a:srgbClr val="D9A7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2" name="M  ⊨  A"/>
          <p:cNvSpPr txBox="1"/>
          <p:nvPr/>
        </p:nvSpPr>
        <p:spPr>
          <a:xfrm>
            <a:off x="9889451" y="8427924"/>
            <a:ext cx="3305158" cy="65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2"/>
                </a:solidFill>
              </a:rPr>
              <a:t>M</a:t>
            </a:r>
            <a:r>
              <a:t>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⊨  </a:t>
            </a:r>
            <a:r>
              <a:rPr>
                <a:solidFill>
                  <a:schemeClr val="accent2"/>
                </a:solidFill>
              </a:rPr>
              <a:t>A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fine-grained…"/>
          <p:cNvSpPr txBox="1">
            <a:spLocks noGrp="1"/>
          </p:cNvSpPr>
          <p:nvPr>
            <p:ph type="body" sz="quarter" idx="1"/>
          </p:nvPr>
        </p:nvSpPr>
        <p:spPr>
          <a:xfrm>
            <a:off x="1378432" y="2740050"/>
            <a:ext cx="4094143" cy="231101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defRPr sz="3000"/>
            </a:pPr>
            <a:r>
              <a:t>fine-grained</a:t>
            </a:r>
          </a:p>
          <a:p>
            <a:pPr>
              <a:spcBef>
                <a:spcPts val="2000"/>
              </a:spcBef>
              <a:defRPr sz="3000"/>
            </a:pPr>
            <a:r>
              <a:t>per function </a:t>
            </a:r>
            <a:br/>
            <a:r>
              <a:t>                                                                                       </a:t>
            </a:r>
          </a:p>
        </p:txBody>
      </p:sp>
      <p:sp>
        <p:nvSpPr>
          <p:cNvPr id="925" name="ADT as a whole…"/>
          <p:cNvSpPr txBox="1"/>
          <p:nvPr/>
        </p:nvSpPr>
        <p:spPr>
          <a:xfrm>
            <a:off x="7583343" y="2740050"/>
            <a:ext cx="4538042" cy="2311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4500" indent="-444500" algn="l">
              <a:spcBef>
                <a:spcPts val="2000"/>
              </a:spcBef>
              <a:buSzPct val="75000"/>
              <a:buChar char="•"/>
              <a:defRPr sz="3000"/>
            </a:pPr>
            <a:r>
              <a:t>ADT as a whole</a:t>
            </a:r>
          </a:p>
          <a:p>
            <a:pPr marL="444500" indent="-444500" algn="l">
              <a:spcBef>
                <a:spcPts val="2000"/>
              </a:spcBef>
              <a:buSzPct val="75000"/>
              <a:buChar char="•"/>
              <a:defRPr sz="3000"/>
            </a:pPr>
            <a:r>
              <a:t>emergent behaviour                                                                                        </a:t>
            </a:r>
          </a:p>
        </p:txBody>
      </p:sp>
      <p:sp>
        <p:nvSpPr>
          <p:cNvPr id="926" name="Classical Specification"/>
          <p:cNvSpPr txBox="1"/>
          <p:nvPr/>
        </p:nvSpPr>
        <p:spPr>
          <a:xfrm>
            <a:off x="259885" y="436801"/>
            <a:ext cx="5522928" cy="217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4200"/>
              </a:spcBef>
              <a:defRPr sz="66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Classical</a:t>
            </a:r>
            <a:br/>
            <a:r>
              <a:t>Specification                                                 </a:t>
            </a:r>
          </a:p>
        </p:txBody>
      </p:sp>
      <p:sp>
        <p:nvSpPr>
          <p:cNvPr id="927" name="vs"/>
          <p:cNvSpPr txBox="1"/>
          <p:nvPr/>
        </p:nvSpPr>
        <p:spPr>
          <a:xfrm>
            <a:off x="5666123" y="583436"/>
            <a:ext cx="1672554" cy="1241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4200"/>
              </a:spcBef>
              <a:defRPr sz="66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vs                                                 </a:t>
            </a:r>
          </a:p>
        </p:txBody>
      </p:sp>
      <p:sp>
        <p:nvSpPr>
          <p:cNvPr id="928" name="Text"/>
          <p:cNvSpPr txBox="1"/>
          <p:nvPr/>
        </p:nvSpPr>
        <p:spPr>
          <a:xfrm>
            <a:off x="2266823" y="7991777"/>
            <a:ext cx="2414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 </a:t>
            </a:r>
          </a:p>
        </p:txBody>
      </p:sp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930" name="Holistic Specification"/>
          <p:cNvSpPr txBox="1"/>
          <p:nvPr/>
        </p:nvSpPr>
        <p:spPr>
          <a:xfrm>
            <a:off x="7306459" y="436801"/>
            <a:ext cx="5522928" cy="217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4200"/>
              </a:spcBef>
              <a:defRPr sz="66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Holistic</a:t>
            </a:r>
            <a:br/>
            <a:r>
              <a:t>Specification                                                 </a:t>
            </a:r>
          </a:p>
        </p:txBody>
      </p:sp>
      <p:sp>
        <p:nvSpPr>
          <p:cNvPr id="931" name="Which is “stronger”? “Closed” ADT with classical spec implies holistic spec. (closed: no functions can be added, all functions have classical specs, ghost state  has known representation)"/>
          <p:cNvSpPr txBox="1"/>
          <p:nvPr/>
        </p:nvSpPr>
        <p:spPr>
          <a:xfrm>
            <a:off x="266931" y="4684602"/>
            <a:ext cx="12470938" cy="3815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4200"/>
              </a:spcBef>
              <a:defRPr sz="30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Which is “stronger”</a:t>
            </a:r>
            <a:r>
              <a:t>?</a:t>
            </a:r>
            <a:br/>
            <a:r>
              <a:t>“Closed” ADT with classical spec implies holistic spec.</a:t>
            </a:r>
            <a:br/>
            <a:r>
              <a:t>(closed: no functions can be added, all functions have classical specs, ghost state  has known representation)</a:t>
            </a:r>
            <a:br/>
            <a:br/>
            <a:endParaRPr/>
          </a:p>
        </p:txBody>
      </p:sp>
      <p:sp>
        <p:nvSpPr>
          <p:cNvPr id="932" name="Why do we need holistic specs?     * “closed ADT” is sometimes too strong a requirement.     * Holistic aspect is cross-cutting (eg no payment without authorization)     *  Allows reasoning in open world (eg DOM wrappers)"/>
          <p:cNvSpPr txBox="1"/>
          <p:nvPr/>
        </p:nvSpPr>
        <p:spPr>
          <a:xfrm>
            <a:off x="266931" y="6885358"/>
            <a:ext cx="12470938" cy="2991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4200"/>
              </a:spcBef>
              <a:defRPr sz="3000"/>
            </a:pPr>
            <a:br/>
            <a:r>
              <a:rPr i="1">
                <a:latin typeface="Helvetica"/>
                <a:ea typeface="Helvetica"/>
                <a:cs typeface="Helvetica"/>
                <a:sym typeface="Helvetica"/>
              </a:rPr>
              <a:t>Why do we need holistic specs</a:t>
            </a:r>
            <a:r>
              <a:t>?</a:t>
            </a:r>
            <a:br/>
            <a:r>
              <a:t>    * “closed ADT” is sometimes too strong a requirement.</a:t>
            </a:r>
            <a:br/>
            <a:r>
              <a:t>    * Holistic aspect is cross-cutting </a:t>
            </a:r>
            <a:r>
              <a:rPr sz="2800"/>
              <a:t>(eg no payment without authorization)</a:t>
            </a:r>
            <a:br>
              <a:rPr sz="2800"/>
            </a:br>
            <a:r>
              <a:t>    *  Allows reasoning in open world </a:t>
            </a:r>
            <a:r>
              <a:rPr sz="2800"/>
              <a:t>(eg DOM wrappers)</a:t>
            </a:r>
            <a:br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" grpId="1" animBg="1" advAuto="0"/>
      <p:bldP spid="931" grpId="2" animBg="1" advAuto="0"/>
      <p:bldP spid="932" grpId="3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935" name="Image" descr="Image"/>
          <p:cNvPicPr>
            <a:picLocks noChangeAspect="1"/>
          </p:cNvPicPr>
          <p:nvPr/>
        </p:nvPicPr>
        <p:blipFill>
          <a:blip r:embed="rId2"/>
          <a:srcRect l="2398" t="1564" r="2113" b="19668"/>
          <a:stretch>
            <a:fillRect/>
          </a:stretch>
        </p:blipFill>
        <p:spPr>
          <a:xfrm>
            <a:off x="93841" y="1973890"/>
            <a:ext cx="3155659" cy="2731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69" extrusionOk="0">
                <a:moveTo>
                  <a:pt x="10740" y="1"/>
                </a:moveTo>
                <a:cubicBezTo>
                  <a:pt x="10701" y="48"/>
                  <a:pt x="6962" y="7495"/>
                  <a:pt x="4531" y="12366"/>
                </a:cubicBezTo>
                <a:cubicBezTo>
                  <a:pt x="3829" y="13773"/>
                  <a:pt x="3449" y="14537"/>
                  <a:pt x="2755" y="15919"/>
                </a:cubicBezTo>
                <a:cubicBezTo>
                  <a:pt x="864" y="19689"/>
                  <a:pt x="34" y="21354"/>
                  <a:pt x="1" y="21453"/>
                </a:cubicBezTo>
                <a:cubicBezTo>
                  <a:pt x="-33" y="21555"/>
                  <a:pt x="1123" y="21569"/>
                  <a:pt x="10750" y="21569"/>
                </a:cubicBezTo>
                <a:cubicBezTo>
                  <a:pt x="10760" y="21569"/>
                  <a:pt x="10765" y="21569"/>
                  <a:pt x="10775" y="21569"/>
                </a:cubicBezTo>
                <a:cubicBezTo>
                  <a:pt x="16719" y="21569"/>
                  <a:pt x="21567" y="21543"/>
                  <a:pt x="21557" y="21513"/>
                </a:cubicBezTo>
                <a:lnTo>
                  <a:pt x="21427" y="21249"/>
                </a:lnTo>
                <a:cubicBezTo>
                  <a:pt x="21360" y="21116"/>
                  <a:pt x="21011" y="20406"/>
                  <a:pt x="20690" y="19752"/>
                </a:cubicBezTo>
                <a:cubicBezTo>
                  <a:pt x="20519" y="19406"/>
                  <a:pt x="20482" y="19334"/>
                  <a:pt x="20267" y="18899"/>
                </a:cubicBezTo>
                <a:cubicBezTo>
                  <a:pt x="19540" y="17425"/>
                  <a:pt x="18557" y="15463"/>
                  <a:pt x="14348" y="7092"/>
                </a:cubicBezTo>
                <a:cubicBezTo>
                  <a:pt x="14222" y="6840"/>
                  <a:pt x="14106" y="6601"/>
                  <a:pt x="13969" y="6327"/>
                </a:cubicBezTo>
                <a:cubicBezTo>
                  <a:pt x="13636" y="5664"/>
                  <a:pt x="13405" y="5200"/>
                  <a:pt x="13120" y="4629"/>
                </a:cubicBezTo>
                <a:cubicBezTo>
                  <a:pt x="12638" y="3665"/>
                  <a:pt x="12085" y="2565"/>
                  <a:pt x="11797" y="1984"/>
                </a:cubicBezTo>
                <a:cubicBezTo>
                  <a:pt x="11242" y="862"/>
                  <a:pt x="10766" y="-31"/>
                  <a:pt x="10740" y="1"/>
                </a:cubicBezTo>
                <a:close/>
                <a:moveTo>
                  <a:pt x="10778" y="1292"/>
                </a:moveTo>
                <a:cubicBezTo>
                  <a:pt x="10790" y="1292"/>
                  <a:pt x="11056" y="1805"/>
                  <a:pt x="11369" y="2432"/>
                </a:cubicBezTo>
                <a:cubicBezTo>
                  <a:pt x="11681" y="3060"/>
                  <a:pt x="12131" y="3961"/>
                  <a:pt x="12369" y="4435"/>
                </a:cubicBezTo>
                <a:cubicBezTo>
                  <a:pt x="12607" y="4908"/>
                  <a:pt x="13439" y="6575"/>
                  <a:pt x="14218" y="8138"/>
                </a:cubicBezTo>
                <a:cubicBezTo>
                  <a:pt x="14997" y="9702"/>
                  <a:pt x="16121" y="11959"/>
                  <a:pt x="16718" y="13152"/>
                </a:cubicBezTo>
                <a:cubicBezTo>
                  <a:pt x="17314" y="14346"/>
                  <a:pt x="17861" y="15440"/>
                  <a:pt x="17932" y="15584"/>
                </a:cubicBezTo>
                <a:cubicBezTo>
                  <a:pt x="18064" y="15850"/>
                  <a:pt x="18436" y="16596"/>
                  <a:pt x="19277" y="18276"/>
                </a:cubicBezTo>
                <a:cubicBezTo>
                  <a:pt x="20396" y="20512"/>
                  <a:pt x="20545" y="20830"/>
                  <a:pt x="20508" y="20898"/>
                </a:cubicBezTo>
                <a:cubicBezTo>
                  <a:pt x="20483" y="20944"/>
                  <a:pt x="18716" y="20970"/>
                  <a:pt x="15739" y="20970"/>
                </a:cubicBezTo>
                <a:lnTo>
                  <a:pt x="11011" y="20970"/>
                </a:lnTo>
                <a:lnTo>
                  <a:pt x="10840" y="20632"/>
                </a:lnTo>
                <a:cubicBezTo>
                  <a:pt x="10185" y="19342"/>
                  <a:pt x="10268" y="18053"/>
                  <a:pt x="11065" y="17148"/>
                </a:cubicBezTo>
                <a:cubicBezTo>
                  <a:pt x="11764" y="16353"/>
                  <a:pt x="12673" y="16255"/>
                  <a:pt x="13464" y="16887"/>
                </a:cubicBezTo>
                <a:cubicBezTo>
                  <a:pt x="13966" y="17288"/>
                  <a:pt x="14377" y="18277"/>
                  <a:pt x="14275" y="18837"/>
                </a:cubicBezTo>
                <a:lnTo>
                  <a:pt x="14234" y="19062"/>
                </a:lnTo>
                <a:lnTo>
                  <a:pt x="14411" y="18874"/>
                </a:lnTo>
                <a:cubicBezTo>
                  <a:pt x="14875" y="18381"/>
                  <a:pt x="15089" y="17339"/>
                  <a:pt x="14866" y="16649"/>
                </a:cubicBezTo>
                <a:cubicBezTo>
                  <a:pt x="14647" y="15972"/>
                  <a:pt x="14232" y="15503"/>
                  <a:pt x="13665" y="15289"/>
                </a:cubicBezTo>
                <a:cubicBezTo>
                  <a:pt x="13491" y="15224"/>
                  <a:pt x="13348" y="15139"/>
                  <a:pt x="13345" y="15098"/>
                </a:cubicBezTo>
                <a:cubicBezTo>
                  <a:pt x="13342" y="15057"/>
                  <a:pt x="13530" y="15010"/>
                  <a:pt x="13760" y="14998"/>
                </a:cubicBezTo>
                <a:cubicBezTo>
                  <a:pt x="14102" y="14980"/>
                  <a:pt x="14235" y="15013"/>
                  <a:pt x="14495" y="15164"/>
                </a:cubicBezTo>
                <a:cubicBezTo>
                  <a:pt x="15028" y="15476"/>
                  <a:pt x="15350" y="15989"/>
                  <a:pt x="15452" y="16699"/>
                </a:cubicBezTo>
                <a:lnTo>
                  <a:pt x="15498" y="17028"/>
                </a:lnTo>
                <a:lnTo>
                  <a:pt x="15595" y="16775"/>
                </a:lnTo>
                <a:cubicBezTo>
                  <a:pt x="15651" y="16628"/>
                  <a:pt x="15695" y="16278"/>
                  <a:pt x="15698" y="15957"/>
                </a:cubicBezTo>
                <a:cubicBezTo>
                  <a:pt x="15703" y="15495"/>
                  <a:pt x="15674" y="15320"/>
                  <a:pt x="15530" y="14960"/>
                </a:cubicBezTo>
                <a:cubicBezTo>
                  <a:pt x="15139" y="13987"/>
                  <a:pt x="14504" y="13491"/>
                  <a:pt x="13600" y="13456"/>
                </a:cubicBezTo>
                <a:cubicBezTo>
                  <a:pt x="13368" y="13447"/>
                  <a:pt x="13185" y="13410"/>
                  <a:pt x="13191" y="13372"/>
                </a:cubicBezTo>
                <a:cubicBezTo>
                  <a:pt x="13196" y="13333"/>
                  <a:pt x="13370" y="13221"/>
                  <a:pt x="13578" y="13124"/>
                </a:cubicBezTo>
                <a:cubicBezTo>
                  <a:pt x="13887" y="12981"/>
                  <a:pt x="14045" y="12954"/>
                  <a:pt x="14443" y="12977"/>
                </a:cubicBezTo>
                <a:cubicBezTo>
                  <a:pt x="15046" y="13011"/>
                  <a:pt x="15443" y="13224"/>
                  <a:pt x="15888" y="13751"/>
                </a:cubicBezTo>
                <a:lnTo>
                  <a:pt x="16203" y="14124"/>
                </a:lnTo>
                <a:lnTo>
                  <a:pt x="16162" y="13823"/>
                </a:lnTo>
                <a:cubicBezTo>
                  <a:pt x="15907" y="11987"/>
                  <a:pt x="14826" y="10887"/>
                  <a:pt x="13310" y="10918"/>
                </a:cubicBezTo>
                <a:cubicBezTo>
                  <a:pt x="11990" y="10945"/>
                  <a:pt x="10933" y="11919"/>
                  <a:pt x="10650" y="13368"/>
                </a:cubicBezTo>
                <a:cubicBezTo>
                  <a:pt x="10561" y="13826"/>
                  <a:pt x="10426" y="13943"/>
                  <a:pt x="10181" y="13785"/>
                </a:cubicBezTo>
                <a:cubicBezTo>
                  <a:pt x="9703" y="13475"/>
                  <a:pt x="9624" y="12674"/>
                  <a:pt x="9924" y="11169"/>
                </a:cubicBezTo>
                <a:cubicBezTo>
                  <a:pt x="10348" y="9035"/>
                  <a:pt x="10378" y="8418"/>
                  <a:pt x="10097" y="7668"/>
                </a:cubicBezTo>
                <a:cubicBezTo>
                  <a:pt x="9949" y="7272"/>
                  <a:pt x="9561" y="6805"/>
                  <a:pt x="9316" y="6732"/>
                </a:cubicBezTo>
                <a:cubicBezTo>
                  <a:pt x="9210" y="6700"/>
                  <a:pt x="9189" y="6733"/>
                  <a:pt x="9189" y="6945"/>
                </a:cubicBezTo>
                <a:cubicBezTo>
                  <a:pt x="9189" y="7122"/>
                  <a:pt x="9144" y="7235"/>
                  <a:pt x="9034" y="7330"/>
                </a:cubicBezTo>
                <a:lnTo>
                  <a:pt x="8880" y="7465"/>
                </a:lnTo>
                <a:lnTo>
                  <a:pt x="9094" y="7737"/>
                </a:lnTo>
                <a:cubicBezTo>
                  <a:pt x="9357" y="8073"/>
                  <a:pt x="9438" y="8545"/>
                  <a:pt x="9308" y="8972"/>
                </a:cubicBezTo>
                <a:cubicBezTo>
                  <a:pt x="9247" y="9174"/>
                  <a:pt x="8892" y="9654"/>
                  <a:pt x="8113" y="10576"/>
                </a:cubicBezTo>
                <a:cubicBezTo>
                  <a:pt x="6897" y="12016"/>
                  <a:pt x="6724" y="12329"/>
                  <a:pt x="6724" y="13118"/>
                </a:cubicBezTo>
                <a:cubicBezTo>
                  <a:pt x="6724" y="13863"/>
                  <a:pt x="6858" y="14171"/>
                  <a:pt x="8931" y="18238"/>
                </a:cubicBezTo>
                <a:cubicBezTo>
                  <a:pt x="9372" y="19102"/>
                  <a:pt x="9846" y="20034"/>
                  <a:pt x="9986" y="20309"/>
                </a:cubicBezTo>
                <a:cubicBezTo>
                  <a:pt x="10126" y="20585"/>
                  <a:pt x="10221" y="20845"/>
                  <a:pt x="10197" y="20889"/>
                </a:cubicBezTo>
                <a:cubicBezTo>
                  <a:pt x="10147" y="20983"/>
                  <a:pt x="1040" y="21004"/>
                  <a:pt x="990" y="20911"/>
                </a:cubicBezTo>
                <a:cubicBezTo>
                  <a:pt x="961" y="20857"/>
                  <a:pt x="1241" y="20288"/>
                  <a:pt x="3186" y="16405"/>
                </a:cubicBezTo>
                <a:cubicBezTo>
                  <a:pt x="3609" y="15561"/>
                  <a:pt x="4233" y="14317"/>
                  <a:pt x="4572" y="13638"/>
                </a:cubicBezTo>
                <a:cubicBezTo>
                  <a:pt x="4910" y="12959"/>
                  <a:pt x="5455" y="11865"/>
                  <a:pt x="5784" y="11206"/>
                </a:cubicBezTo>
                <a:cubicBezTo>
                  <a:pt x="6112" y="10548"/>
                  <a:pt x="6988" y="8796"/>
                  <a:pt x="7730" y="7314"/>
                </a:cubicBezTo>
                <a:cubicBezTo>
                  <a:pt x="8472" y="5833"/>
                  <a:pt x="9296" y="4183"/>
                  <a:pt x="9563" y="3648"/>
                </a:cubicBezTo>
                <a:cubicBezTo>
                  <a:pt x="10323" y="2124"/>
                  <a:pt x="10753" y="1292"/>
                  <a:pt x="10778" y="1292"/>
                </a:cubicBezTo>
                <a:close/>
                <a:moveTo>
                  <a:pt x="9113" y="5155"/>
                </a:moveTo>
                <a:cubicBezTo>
                  <a:pt x="9010" y="5229"/>
                  <a:pt x="9061" y="5727"/>
                  <a:pt x="9202" y="6017"/>
                </a:cubicBezTo>
                <a:cubicBezTo>
                  <a:pt x="9365" y="6351"/>
                  <a:pt x="9664" y="6591"/>
                  <a:pt x="10094" y="6732"/>
                </a:cubicBezTo>
                <a:cubicBezTo>
                  <a:pt x="10492" y="6862"/>
                  <a:pt x="11279" y="6808"/>
                  <a:pt x="11708" y="6619"/>
                </a:cubicBezTo>
                <a:cubicBezTo>
                  <a:pt x="12053" y="6466"/>
                  <a:pt x="12496" y="6126"/>
                  <a:pt x="12496" y="6014"/>
                </a:cubicBezTo>
                <a:cubicBezTo>
                  <a:pt x="12496" y="5981"/>
                  <a:pt x="12183" y="5932"/>
                  <a:pt x="11800" y="5907"/>
                </a:cubicBezTo>
                <a:cubicBezTo>
                  <a:pt x="11030" y="5858"/>
                  <a:pt x="10079" y="5608"/>
                  <a:pt x="9520" y="5306"/>
                </a:cubicBezTo>
                <a:cubicBezTo>
                  <a:pt x="9326" y="5201"/>
                  <a:pt x="9142" y="5135"/>
                  <a:pt x="9113" y="5155"/>
                </a:cubicBezTo>
                <a:close/>
                <a:moveTo>
                  <a:pt x="8834" y="8026"/>
                </a:moveTo>
                <a:cubicBezTo>
                  <a:pt x="8817" y="8026"/>
                  <a:pt x="8689" y="8170"/>
                  <a:pt x="8549" y="8345"/>
                </a:cubicBezTo>
                <a:cubicBezTo>
                  <a:pt x="8409" y="8520"/>
                  <a:pt x="8145" y="8747"/>
                  <a:pt x="7963" y="8850"/>
                </a:cubicBezTo>
                <a:cubicBezTo>
                  <a:pt x="7614" y="9048"/>
                  <a:pt x="7571" y="9140"/>
                  <a:pt x="7736" y="9329"/>
                </a:cubicBezTo>
                <a:cubicBezTo>
                  <a:pt x="8093" y="9741"/>
                  <a:pt x="8866" y="9068"/>
                  <a:pt x="8866" y="8345"/>
                </a:cubicBezTo>
                <a:cubicBezTo>
                  <a:pt x="8866" y="8170"/>
                  <a:pt x="8851" y="8026"/>
                  <a:pt x="8834" y="802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36" name="Image" descr="Image"/>
          <p:cNvPicPr>
            <a:picLocks noChangeAspect="1"/>
          </p:cNvPicPr>
          <p:nvPr/>
        </p:nvPicPr>
        <p:blipFill>
          <a:blip r:embed="rId3"/>
          <a:srcRect l="19841" b="470"/>
          <a:stretch>
            <a:fillRect/>
          </a:stretch>
        </p:blipFill>
        <p:spPr>
          <a:xfrm>
            <a:off x="3392224" y="1375939"/>
            <a:ext cx="9477110" cy="6971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trust"/>
          <p:cNvSpPr/>
          <p:nvPr/>
        </p:nvSpPr>
        <p:spPr>
          <a:xfrm>
            <a:off x="2833749" y="8057299"/>
            <a:ext cx="8986365" cy="1270001"/>
          </a:xfrm>
          <a:prstGeom prst="rect">
            <a:avLst/>
          </a:prstGeom>
          <a:solidFill>
            <a:srgbClr val="D9A7E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defRPr sz="2400">
                <a:solidFill>
                  <a:srgbClr val="FFFFFF"/>
                </a:solidFill>
              </a:defRPr>
            </a:pPr>
            <a:r>
              <a:t>                                                                            </a:t>
            </a:r>
            <a:r>
              <a:rPr sz="3900" i="1">
                <a:latin typeface="Helvetica"/>
                <a:ea typeface="Helvetica"/>
                <a:cs typeface="Helvetica"/>
                <a:sym typeface="Helvetica"/>
              </a:rPr>
              <a:t>trust</a:t>
            </a:r>
          </a:p>
        </p:txBody>
      </p:sp>
      <p:sp>
        <p:nvSpPr>
          <p:cNvPr id="939" name="Challenges"/>
          <p:cNvSpPr txBox="1"/>
          <p:nvPr/>
        </p:nvSpPr>
        <p:spPr>
          <a:xfrm>
            <a:off x="-854496" y="52126"/>
            <a:ext cx="5870511" cy="105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Challenges</a:t>
            </a:r>
          </a:p>
        </p:txBody>
      </p:sp>
      <p:sp>
        <p:nvSpPr>
          <p:cNvPr id="940" name="A   ::=     … | e obeys Spec"/>
          <p:cNvSpPr txBox="1"/>
          <p:nvPr/>
        </p:nvSpPr>
        <p:spPr>
          <a:xfrm>
            <a:off x="1280541" y="8368445"/>
            <a:ext cx="9277038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</a:t>
            </a:r>
            <a:r>
              <a:t>   ::=   </a:t>
            </a:r>
            <a:r>
              <a:rPr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 </a:t>
            </a:r>
            <a:r>
              <a:t> … | 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obeys</a:t>
            </a:r>
            <a:r>
              <a:t> Spec</a:t>
            </a:r>
          </a:p>
        </p:txBody>
      </p:sp>
      <p:sp>
        <p:nvSpPr>
          <p:cNvPr id="9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942" name="Coq model and proofs of language properties"/>
          <p:cNvSpPr txBox="1"/>
          <p:nvPr/>
        </p:nvSpPr>
        <p:spPr>
          <a:xfrm>
            <a:off x="956102" y="4698348"/>
            <a:ext cx="99259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45000"/>
              <a:buBlip>
                <a:blip r:embed="rId2"/>
              </a:buBlip>
            </a:lvl1pPr>
          </a:lstStyle>
          <a:p>
            <a:r>
              <a:t>Coq model and proofs of language properties</a:t>
            </a:r>
          </a:p>
        </p:txBody>
      </p:sp>
      <p:sp>
        <p:nvSpPr>
          <p:cNvPr id="943" name="Coq proof of some of the holistic specs"/>
          <p:cNvSpPr txBox="1"/>
          <p:nvPr/>
        </p:nvSpPr>
        <p:spPr>
          <a:xfrm>
            <a:off x="950537" y="5390584"/>
            <a:ext cx="85547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45000"/>
              <a:buBlip>
                <a:blip r:embed="rId2"/>
              </a:buBlip>
            </a:lvl1pPr>
          </a:lstStyle>
          <a:p>
            <a:r>
              <a:t>Coq proof of some of the holistic specs</a:t>
            </a:r>
          </a:p>
        </p:txBody>
      </p:sp>
      <p:sp>
        <p:nvSpPr>
          <p:cNvPr id="944" name="adaptations for time, Was&lt;…&gt;…"/>
          <p:cNvSpPr txBox="1"/>
          <p:nvPr/>
        </p:nvSpPr>
        <p:spPr>
          <a:xfrm>
            <a:off x="989719" y="1166346"/>
            <a:ext cx="6811468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45000"/>
              <a:buBlip>
                <a:blip r:embed="rId2"/>
              </a:buBlip>
            </a:pPr>
            <a:r>
              <a:t>adaptations for time, Was&lt;…&gt;</a:t>
            </a:r>
          </a:p>
          <a:p>
            <a:pPr marL="444500" indent="-444500" algn="l">
              <a:buSzPct val="45000"/>
              <a:buBlip>
                <a:blip r:embed="rId2"/>
              </a:buBlip>
            </a:pPr>
            <a:r>
              <a:t>dealing with space &lt;.. in ..&gt;</a:t>
            </a:r>
          </a:p>
          <a:p>
            <a:pPr marL="444500" indent="-444500" algn="l">
              <a:buSzPct val="45000"/>
              <a:buBlip>
                <a:blip r:embed="rId2"/>
              </a:buBlip>
            </a:pPr>
            <a:r>
              <a:t>ghostfields, (treat cycles)</a:t>
            </a:r>
          </a:p>
          <a:p>
            <a:pPr marL="444500" indent="-444500" algn="l">
              <a:buSzPct val="45000"/>
              <a:buBlip>
                <a:blip r:embed="rId2"/>
              </a:buBlip>
            </a:pPr>
            <a:r>
              <a:t>keeping assertions classical  </a:t>
            </a:r>
          </a:p>
        </p:txBody>
      </p:sp>
      <p:sp>
        <p:nvSpPr>
          <p:cNvPr id="945" name="Proof logic. Can we avoid explicit naming of configurations"/>
          <p:cNvSpPr txBox="1"/>
          <p:nvPr/>
        </p:nvSpPr>
        <p:spPr>
          <a:xfrm>
            <a:off x="1055239" y="6756621"/>
            <a:ext cx="125433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45000"/>
              <a:buBlip>
                <a:blip r:embed="rId2"/>
              </a:buBlip>
            </a:lvl1pPr>
          </a:lstStyle>
          <a:p>
            <a:r>
              <a:t>Proof logic. Can we avoid explicit naming of configurations</a:t>
            </a:r>
          </a:p>
        </p:txBody>
      </p:sp>
      <p:sp>
        <p:nvSpPr>
          <p:cNvPr id="946" name="Language properties,  eg only connectivity begets connectivity"/>
          <p:cNvSpPr txBox="1"/>
          <p:nvPr/>
        </p:nvSpPr>
        <p:spPr>
          <a:xfrm>
            <a:off x="1062049" y="3478447"/>
            <a:ext cx="874131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45000"/>
              <a:buBlip>
                <a:blip r:embed="rId2"/>
              </a:buBlip>
            </a:pPr>
            <a:r>
              <a:t>Language properties, </a:t>
            </a:r>
            <a:br/>
            <a:r>
              <a:t>eg only connectivity begets connectivity</a:t>
            </a:r>
          </a:p>
        </p:txBody>
      </p:sp>
      <p:sp>
        <p:nvSpPr>
          <p:cNvPr id="947" name="Trust and Risk"/>
          <p:cNvSpPr txBox="1"/>
          <p:nvPr/>
        </p:nvSpPr>
        <p:spPr>
          <a:xfrm>
            <a:off x="1076792" y="7484948"/>
            <a:ext cx="34387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45000"/>
              <a:buBlip>
                <a:blip r:embed="rId2"/>
              </a:buBlip>
            </a:lvl1pPr>
          </a:lstStyle>
          <a:p>
            <a:r>
              <a:t>Trust and Risk</a:t>
            </a:r>
          </a:p>
        </p:txBody>
      </p:sp>
      <p:sp>
        <p:nvSpPr>
          <p:cNvPr id="948" name="Still to do .."/>
          <p:cNvSpPr txBox="1"/>
          <p:nvPr/>
        </p:nvSpPr>
        <p:spPr>
          <a:xfrm>
            <a:off x="-649715" y="5836107"/>
            <a:ext cx="5045086" cy="105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 Still to do 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8" grpId="7" animBg="1" advAuto="0"/>
      <p:bldP spid="940" grpId="8" animBg="1" advAuto="0"/>
      <p:bldP spid="942" grpId="3" animBg="1" advAuto="0"/>
      <p:bldP spid="943" grpId="4" animBg="1" advAuto="0"/>
      <p:bldP spid="944" grpId="1" animBg="1" advAuto="0"/>
      <p:bldP spid="945" grpId="5" animBg="1" advAuto="0"/>
      <p:bldP spid="946" grpId="2" animBg="1" advAuto="0"/>
      <p:bldP spid="947" grpId="6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Thank you"/>
          <p:cNvSpPr/>
          <p:nvPr/>
        </p:nvSpPr>
        <p:spPr>
          <a:xfrm>
            <a:off x="-81507" y="-267119"/>
            <a:ext cx="13004801" cy="10033063"/>
          </a:xfrm>
          <a:prstGeom prst="rect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sz="8900">
                <a:latin typeface="Andale Mono"/>
                <a:ea typeface="Andale Mono"/>
                <a:cs typeface="Andale Mono"/>
                <a:sym typeface="Andale Mono"/>
              </a:rPr>
              <a:t>Thank you</a:t>
            </a:r>
            <a:br>
              <a:rPr sz="8900">
                <a:latin typeface="Andale Mono"/>
                <a:ea typeface="Andale Mono"/>
                <a:cs typeface="Andale Mono"/>
                <a:sym typeface="Andale Mono"/>
              </a:rPr>
            </a:br>
            <a:br/>
            <a:br/>
            <a:br/>
            <a:br/>
            <a:br/>
            <a:br/>
            <a:br/>
            <a:br/>
            <a:br/>
            <a:br/>
            <a:br/>
            <a:br/>
            <a:endParaRPr/>
          </a:p>
          <a:p>
            <a:pPr>
              <a:defRPr sz="2400">
                <a:solidFill>
                  <a:srgbClr val="FFFFFF"/>
                </a:solidFill>
              </a:defRPr>
            </a:pPr>
            <a:endParaRPr/>
          </a:p>
          <a:p>
            <a:pPr>
              <a:defRPr sz="2400">
                <a:solidFill>
                  <a:srgbClr val="FFFFFF"/>
                </a:solidFill>
              </a:defRPr>
            </a:pPr>
            <a:endParaRPr/>
          </a:p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952" name="Screenshot 2018-11-07 at 22.09.04.png" descr="Screenshot 2018-11-07 at 22.09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5" y="3464398"/>
            <a:ext cx="12515974" cy="5984502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38137" y="8144616"/>
            <a:ext cx="201880" cy="3175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21" name="neccSuff_yellow_A.pdf" descr="neccSuff_yellow_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7946"/>
            <a:ext cx="13004802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4" name="Text"/>
          <p:cNvSpPr txBox="1"/>
          <p:nvPr/>
        </p:nvSpPr>
        <p:spPr>
          <a:xfrm>
            <a:off x="472942" y="8276662"/>
            <a:ext cx="1162987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br/>
            <a:endParaRPr/>
          </a:p>
        </p:txBody>
      </p:sp>
      <p:sp>
        <p:nvSpPr>
          <p:cNvPr id="225" name="class SafeOne{…"/>
          <p:cNvSpPr txBox="1"/>
          <p:nvPr/>
        </p:nvSpPr>
        <p:spPr>
          <a:xfrm>
            <a:off x="86481" y="1021096"/>
            <a:ext cx="4552100" cy="401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class</a:t>
            </a:r>
            <a:r>
              <a:t> SafeOne{</a:t>
            </a:r>
          </a:p>
          <a:p>
            <a:pPr lvl="2" algn="l">
              <a:defRPr sz="1800"/>
            </a:pPr>
            <a: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secret;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treasure;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mthd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take(s){</a:t>
            </a: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(s==secret)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{ t=treasure;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  treasure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t; }  }</a:t>
            </a:r>
          </a:p>
          <a:p>
            <a:pPr lvl="2" algn="l">
              <a:defRPr sz="18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constr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SafeOne(s,t){ 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secret=s; treasure = t; }</a:t>
            </a:r>
          </a:p>
          <a:p>
            <a:pPr lvl="2" algn="l">
              <a:defRPr sz="18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/>
            <a:r>
              <a:t> </a:t>
            </a:r>
          </a:p>
        </p:txBody>
      </p:sp>
      <p:sp>
        <p:nvSpPr>
          <p:cNvPr id="226" name="class SafeTwo{…"/>
          <p:cNvSpPr txBox="1"/>
          <p:nvPr/>
        </p:nvSpPr>
        <p:spPr>
          <a:xfrm>
            <a:off x="4504735" y="1071896"/>
            <a:ext cx="4552100" cy="391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class</a:t>
            </a:r>
            <a:r>
              <a:t> </a:t>
            </a:r>
            <a:r>
              <a:rPr b="1">
                <a:solidFill>
                  <a:schemeClr val="accent6">
                    <a:lumOff val="-8741"/>
                  </a:schemeClr>
                </a:solidFill>
              </a:rPr>
              <a:t>SafeTwo</a:t>
            </a:r>
            <a:r>
              <a:t>{</a:t>
            </a:r>
          </a:p>
          <a:p>
            <a:pPr lvl="2" algn="l">
              <a:defRPr sz="1800"/>
            </a:pPr>
            <a: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secret;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treasure;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mthd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take(s){</a:t>
            </a: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….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2" algn="l">
              <a:defRPr sz="14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constr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SafeTwo(s,t){ 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… }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 b="1">
                <a:solidFill>
                  <a:schemeClr val="accent6">
                    <a:lumOff val="-8741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mthd</a:t>
            </a:r>
            <a:r>
              <a:rPr>
                <a:solidFill>
                  <a:schemeClr val="accent6">
                    <a:lumOff val="-8741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set(s)</a:t>
            </a:r>
            <a:br>
              <a:rPr>
                <a:solidFill>
                  <a:schemeClr val="accent6">
                    <a:lumOff val="-8741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solidFill>
                  <a:schemeClr val="accent6">
                    <a:lumOff val="-8741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  { this.secret=s;}</a:t>
            </a:r>
            <a:br>
              <a:rPr>
                <a:solidFill>
                  <a:schemeClr val="accent6">
                    <a:lumOff val="-8741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/>
            <a:r>
              <a:t> </a:t>
            </a:r>
          </a:p>
        </p:txBody>
      </p:sp>
      <p:sp>
        <p:nvSpPr>
          <p:cNvPr id="227" name="class SafeThree{…"/>
          <p:cNvSpPr txBox="1"/>
          <p:nvPr/>
        </p:nvSpPr>
        <p:spPr>
          <a:xfrm>
            <a:off x="8707763" y="1074298"/>
            <a:ext cx="4952415" cy="417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class</a:t>
            </a:r>
            <a:r>
              <a:t> </a:t>
            </a: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</a:rPr>
              <a:t>SafeThree</a:t>
            </a:r>
            <a:r>
              <a:t>{</a:t>
            </a:r>
          </a:p>
          <a:p>
            <a:pPr lvl="2" algn="l">
              <a:defRPr sz="1800"/>
            </a:pPr>
            <a: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secret;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private fld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treasure;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mthd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take(s){</a:t>
            </a: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….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2" algn="l">
              <a:defRPr sz="14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constr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SafeThree(s,t){ 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… }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r>
              <a:rPr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mthd set(s,sold)   </a:t>
            </a:r>
            <a:b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{ if sold==secret then</a:t>
            </a:r>
            <a:b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     { this.secret=s;}}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/>
            <a:r>
              <a:t> </a:t>
            </a:r>
          </a:p>
        </p:txBody>
      </p:sp>
      <p:sp>
        <p:nvSpPr>
          <p:cNvPr id="228" name="SpecA:…"/>
          <p:cNvSpPr txBox="1"/>
          <p:nvPr/>
        </p:nvSpPr>
        <p:spPr>
          <a:xfrm>
            <a:off x="202618" y="5028742"/>
            <a:ext cx="8214029" cy="259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SpecA: 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{ true }</a:t>
            </a:r>
            <a:br/>
            <a:r>
              <a:t>           sf.take(s)</a:t>
            </a:r>
          </a:p>
          <a:p>
            <a:pPr lvl="2" algn="l">
              <a:defRPr sz="1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{  s=sf.secret -&gt; sf.treasure</a:t>
            </a:r>
            <a:r>
              <a:rPr i="1" baseline="-27777">
                <a:latin typeface="Helvetica"/>
                <a:ea typeface="Helvetica"/>
                <a:cs typeface="Helvetica"/>
                <a:sym typeface="Helvetica"/>
              </a:rPr>
              <a:t>post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= null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∧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s≠sf.secret -&gt; sf.treasure</a:t>
            </a:r>
            <a:r>
              <a:rPr i="1" baseline="-27777">
                <a:latin typeface="Helvetica"/>
                <a:ea typeface="Helvetica"/>
                <a:cs typeface="Helvetica"/>
                <a:sym typeface="Helvetica"/>
              </a:rPr>
              <a:t>post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= sf.treasure</a:t>
            </a:r>
            <a:r>
              <a:rPr i="1" baseline="-27777">
                <a:latin typeface="Helvetica"/>
                <a:ea typeface="Helvetica"/>
                <a:cs typeface="Helvetica"/>
                <a:sym typeface="Helvetica"/>
              </a:rPr>
              <a:t>pre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}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algn="l">
              <a:defRPr sz="18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SafeOne ⊨ SpecA"/>
          <p:cNvSpPr txBox="1"/>
          <p:nvPr/>
        </p:nvSpPr>
        <p:spPr>
          <a:xfrm>
            <a:off x="9743957" y="5363445"/>
            <a:ext cx="2177394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SafeOne ⊨ SpecA</a:t>
            </a:r>
          </a:p>
        </p:txBody>
      </p:sp>
      <p:sp>
        <p:nvSpPr>
          <p:cNvPr id="230" name="SafeTwo ⊨ SpecA"/>
          <p:cNvSpPr txBox="1"/>
          <p:nvPr/>
        </p:nvSpPr>
        <p:spPr>
          <a:xfrm>
            <a:off x="9743957" y="5686280"/>
            <a:ext cx="2177394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6">
                    <a:lumOff val="-8741"/>
                  </a:schemeClr>
                </a:solidFill>
              </a:rPr>
              <a:t>SafeTwo</a:t>
            </a:r>
            <a:r>
              <a:t> ⊨ SpecA</a:t>
            </a:r>
          </a:p>
        </p:txBody>
      </p:sp>
      <p:sp>
        <p:nvSpPr>
          <p:cNvPr id="231" name="SpecB: ∀sf:Safe.[ sf.secretpre = sf.secretpost ]"/>
          <p:cNvSpPr txBox="1"/>
          <p:nvPr/>
        </p:nvSpPr>
        <p:spPr>
          <a:xfrm>
            <a:off x="130334" y="7193703"/>
            <a:ext cx="6699499" cy="146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SpecB: ∀sf:Safe.[ sf.secret</a:t>
            </a:r>
            <a:r>
              <a:rPr i="1" baseline="-27777"/>
              <a:t>pre</a:t>
            </a:r>
            <a:r>
              <a:t> = sf.secret</a:t>
            </a:r>
            <a:r>
              <a:rPr i="1" baseline="-27777"/>
              <a:t>post</a:t>
            </a:r>
            <a:r>
              <a:t> ]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br/>
            <a:r>
              <a:rPr b="1"/>
              <a:t> </a:t>
            </a:r>
          </a:p>
          <a:p>
            <a:pPr lvl="2" algn="l">
              <a:defRPr sz="18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SafeTwo ⊭ SpecB"/>
          <p:cNvSpPr txBox="1"/>
          <p:nvPr/>
        </p:nvSpPr>
        <p:spPr>
          <a:xfrm>
            <a:off x="9726321" y="7383296"/>
            <a:ext cx="2212666" cy="62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6">
                    <a:lumOff val="-8741"/>
                  </a:schemeClr>
                </a:solidFill>
              </a:rPr>
              <a:t>SafeTwo</a:t>
            </a:r>
            <a:r>
              <a:t> ⊭ SpecB</a:t>
            </a:r>
          </a:p>
        </p:txBody>
      </p:sp>
      <p:sp>
        <p:nvSpPr>
          <p:cNvPr id="233" name="SpecC: ∀sf:Safe.[ Will(Changes(sf.treasure))                   ⟶                   ∃ o.[ External&lt;o&gt; ∧ Access(o,sf.secret) ]"/>
          <p:cNvSpPr txBox="1"/>
          <p:nvPr/>
        </p:nvSpPr>
        <p:spPr>
          <a:xfrm>
            <a:off x="118314" y="8226693"/>
            <a:ext cx="8208951" cy="2023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SpecC: ∀sf:Safe.[ </a:t>
            </a:r>
            <a:r>
              <a:rPr b="1"/>
              <a:t>Will</a:t>
            </a:r>
            <a:r>
              <a:t>(</a:t>
            </a:r>
            <a:r>
              <a:rPr b="1"/>
              <a:t>Changes</a:t>
            </a:r>
            <a:r>
              <a:t>(sf.treasure))</a:t>
            </a:r>
            <a:br/>
            <a:r>
              <a:t>                  ⟶</a:t>
            </a:r>
            <a:br/>
            <a:r>
              <a:t>                  ∃ o.[ </a:t>
            </a:r>
            <a:r>
              <a:rPr b="1"/>
              <a:t>External</a:t>
            </a:r>
            <a:r>
              <a:t>&lt;o&gt; ∧ </a:t>
            </a:r>
            <a:r>
              <a:rPr b="1"/>
              <a:t>Access</a:t>
            </a:r>
            <a:r>
              <a:t>(o,sf.secret) ]</a:t>
            </a:r>
          </a:p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br/>
            <a:r>
              <a:rPr b="1"/>
              <a:t> </a:t>
            </a:r>
          </a:p>
          <a:p>
            <a:pPr lvl="2" algn="l">
              <a:defRPr sz="1800"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SafeThree ⊭ SpecB"/>
          <p:cNvSpPr txBox="1"/>
          <p:nvPr/>
        </p:nvSpPr>
        <p:spPr>
          <a:xfrm>
            <a:off x="9708685" y="7725536"/>
            <a:ext cx="2487031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</a:rPr>
              <a:t>SafeThree</a:t>
            </a:r>
            <a:r>
              <a:t> ⊭ SpecB</a:t>
            </a:r>
          </a:p>
        </p:txBody>
      </p:sp>
      <p:sp>
        <p:nvSpPr>
          <p:cNvPr id="235" name="SafeTwo ⊭ SpecC"/>
          <p:cNvSpPr txBox="1"/>
          <p:nvPr/>
        </p:nvSpPr>
        <p:spPr>
          <a:xfrm>
            <a:off x="9726321" y="8759262"/>
            <a:ext cx="2212666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6">
                    <a:lumOff val="-8741"/>
                  </a:schemeClr>
                </a:solidFill>
              </a:rPr>
              <a:t>SafeTwo</a:t>
            </a:r>
            <a:r>
              <a:t> ⊭ SpecC</a:t>
            </a:r>
          </a:p>
        </p:txBody>
      </p:sp>
      <p:sp>
        <p:nvSpPr>
          <p:cNvPr id="236" name="SafeThree ⊨ SpecC"/>
          <p:cNvSpPr txBox="1"/>
          <p:nvPr/>
        </p:nvSpPr>
        <p:spPr>
          <a:xfrm>
            <a:off x="9726321" y="9080313"/>
            <a:ext cx="2451759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</a:rPr>
              <a:t>SafeThree</a:t>
            </a:r>
            <a:r>
              <a:t> ⊨ SpecC</a:t>
            </a:r>
          </a:p>
        </p:txBody>
      </p:sp>
      <p:sp>
        <p:nvSpPr>
          <p:cNvPr id="237" name="traditional"/>
          <p:cNvSpPr/>
          <p:nvPr/>
        </p:nvSpPr>
        <p:spPr>
          <a:xfrm>
            <a:off x="4488953" y="4618462"/>
            <a:ext cx="2093915" cy="812801"/>
          </a:xfrm>
          <a:prstGeom prst="wedgeEllipseCallout">
            <a:avLst>
              <a:gd name="adj1" fmla="val -55667"/>
              <a:gd name="adj2" fmla="val 101603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traditional</a:t>
            </a:r>
          </a:p>
        </p:txBody>
      </p:sp>
      <p:sp>
        <p:nvSpPr>
          <p:cNvPr id="238" name="holistic"/>
          <p:cNvSpPr/>
          <p:nvPr/>
        </p:nvSpPr>
        <p:spPr>
          <a:xfrm>
            <a:off x="6353416" y="7525331"/>
            <a:ext cx="2093916" cy="812801"/>
          </a:xfrm>
          <a:prstGeom prst="wedgeEllipseCallout">
            <a:avLst>
              <a:gd name="adj1" fmla="val -55667"/>
              <a:gd name="adj2" fmla="val 101603"/>
            </a:avLst>
          </a:prstGeom>
          <a:solidFill>
            <a:srgbClr val="DEB03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holistic</a:t>
            </a:r>
          </a:p>
        </p:txBody>
      </p:sp>
      <p:sp>
        <p:nvSpPr>
          <p:cNvPr id="239" name="traditional"/>
          <p:cNvSpPr/>
          <p:nvPr/>
        </p:nvSpPr>
        <p:spPr>
          <a:xfrm>
            <a:off x="6221906" y="5992316"/>
            <a:ext cx="2093915" cy="812801"/>
          </a:xfrm>
          <a:prstGeom prst="wedgeEllipseCallout">
            <a:avLst>
              <a:gd name="adj1" fmla="val -55667"/>
              <a:gd name="adj2" fmla="val 101603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traditional</a:t>
            </a:r>
          </a:p>
        </p:txBody>
      </p:sp>
      <p:sp>
        <p:nvSpPr>
          <p:cNvPr id="240" name="SafeThree ⊨ SpecA"/>
          <p:cNvSpPr txBox="1"/>
          <p:nvPr/>
        </p:nvSpPr>
        <p:spPr>
          <a:xfrm>
            <a:off x="9726321" y="6010816"/>
            <a:ext cx="2451759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</a:rPr>
              <a:t>SafeThree</a:t>
            </a:r>
            <a:r>
              <a:t> ⊨ SpecA</a:t>
            </a:r>
          </a:p>
        </p:txBody>
      </p:sp>
      <p:sp>
        <p:nvSpPr>
          <p:cNvPr id="241" name="SafeOne ⊨ SpecB"/>
          <p:cNvSpPr txBox="1"/>
          <p:nvPr/>
        </p:nvSpPr>
        <p:spPr>
          <a:xfrm>
            <a:off x="9743957" y="7063710"/>
            <a:ext cx="2177394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SafeOne ⊨ SpecB</a:t>
            </a:r>
          </a:p>
        </p:txBody>
      </p:sp>
      <p:sp>
        <p:nvSpPr>
          <p:cNvPr id="242" name="SafeOne ⊨ SpecA"/>
          <p:cNvSpPr txBox="1"/>
          <p:nvPr/>
        </p:nvSpPr>
        <p:spPr>
          <a:xfrm>
            <a:off x="9743957" y="8437321"/>
            <a:ext cx="2177394" cy="6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SafeOne ⊨ SpecA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1" animBg="1" advAuto="0"/>
      <p:bldP spid="226" grpId="5" animBg="1" advAuto="0"/>
      <p:bldP spid="227" grpId="8" animBg="1" advAuto="0"/>
      <p:bldP spid="228" grpId="2" animBg="1" advAuto="0"/>
      <p:bldP spid="229" grpId="3" animBg="1" advAuto="0"/>
      <p:bldP spid="230" grpId="4" animBg="1" advAuto="0"/>
      <p:bldP spid="231" grpId="7" animBg="1" advAuto="0"/>
      <p:bldP spid="232" grpId="6" animBg="1" advAuto="0"/>
      <p:bldP spid="233" grpId="10" animBg="1" advAuto="0"/>
      <p:bldP spid="234" grpId="9" animBg="1" advAuto="0"/>
      <p:bldP spid="235" grpId="11" animBg="1" advAuto="0"/>
      <p:bldP spid="236" grpId="12" animBg="1" advAuto="0"/>
      <p:bldP spid="237" grpId="13" animBg="1" advAuto="0"/>
      <p:bldP spid="238" grpId="14" animBg="1" advAuto="0"/>
      <p:bldP spid="239" grpId="15" animBg="1" advAuto="0"/>
      <p:bldP spid="240" grpId="16" animBg="1" advAuto="0"/>
      <p:bldP spid="241" grpId="17" animBg="1" advAuto="0"/>
      <p:bldP spid="242" grpId="18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47" name="neccSuff_yellow_B.pdf" descr="neccSuff_yellow_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9278"/>
            <a:ext cx="1300480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3" name="neccSuffYellowAll Extended.pdf" descr="neccSuffYellowAll Extende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7946"/>
            <a:ext cx="13004802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5445</Words>
  <Application>Microsoft Macintosh PowerPoint</Application>
  <PresentationFormat>Custom</PresentationFormat>
  <Paragraphs>597</Paragraphs>
  <Slides>55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Apple SD 산돌고딕 Neo 일반체</vt:lpstr>
      <vt:lpstr>Andale Mono</vt:lpstr>
      <vt:lpstr>Apple Color Emoji</vt:lpstr>
      <vt:lpstr>Arial Rounded MT Bold</vt:lpstr>
      <vt:lpstr>Courier New</vt:lpstr>
      <vt:lpstr>Helvetica</vt:lpstr>
      <vt:lpstr>Helvetica Light</vt:lpstr>
      <vt:lpstr>Helvetica Neue</vt:lpstr>
      <vt:lpstr>Helvetica Neue Light</vt:lpstr>
      <vt:lpstr>Helvetica Neue Medium</vt:lpstr>
      <vt:lpstr>Menlo</vt:lpstr>
      <vt:lpstr>Symbol</vt:lpstr>
      <vt:lpstr>White</vt:lpstr>
      <vt:lpstr>Holistic Specifications for Robust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Example1: ERC20 </vt:lpstr>
      <vt:lpstr>classical specs - Hoare triples</vt:lpstr>
      <vt:lpstr>ERC20 classical spec - transfer</vt:lpstr>
      <vt:lpstr>ERC20 classical spec - transfer - 2</vt:lpstr>
      <vt:lpstr>ERC20 classical spec  - what about the other functions?</vt:lpstr>
      <vt:lpstr>ERC20   classical spec </vt:lpstr>
      <vt:lpstr>holistic specs - invariants</vt:lpstr>
      <vt:lpstr>holistic specs - invariants</vt:lpstr>
      <vt:lpstr>holistic spec - reduce balance</vt:lpstr>
      <vt:lpstr>PowerPoint Presentation</vt:lpstr>
      <vt:lpstr>Example 3: DOM attenuation</vt:lpstr>
      <vt:lpstr>DOM attenuation</vt:lpstr>
      <vt:lpstr>classical</vt:lpstr>
      <vt:lpstr>holistic</vt:lpstr>
      <vt:lpstr>holistic</vt:lpstr>
      <vt:lpstr>holistic</vt:lpstr>
      <vt:lpstr>PowerPoint Presentation</vt:lpstr>
      <vt:lpstr>using holistic spec</vt:lpstr>
      <vt:lpstr>Bank and Account</vt:lpstr>
      <vt:lpstr>PowerPoint Presentation</vt:lpstr>
      <vt:lpstr>PowerPoint Presentation</vt:lpstr>
      <vt:lpstr>PowerPoint Presentation</vt:lpstr>
      <vt:lpstr>PowerPoint Presentation</vt:lpstr>
      <vt:lpstr>Chainmail</vt:lpstr>
      <vt:lpstr>Loo syntax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Holistic Specifications for Robust Code</dc:title>
  <cp:lastModifiedBy>Microsoft Office User</cp:lastModifiedBy>
  <cp:revision>3</cp:revision>
  <dcterms:modified xsi:type="dcterms:W3CDTF">2020-03-25T12:56:45Z</dcterms:modified>
</cp:coreProperties>
</file>